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3"/>
  </p:notesMasterIdLst>
  <p:handoutMasterIdLst>
    <p:handoutMasterId r:id="rId24"/>
  </p:handoutMasterIdLst>
  <p:sldIdLst>
    <p:sldId id="304" r:id="rId2"/>
    <p:sldId id="317" r:id="rId3"/>
    <p:sldId id="293" r:id="rId4"/>
    <p:sldId id="327" r:id="rId5"/>
    <p:sldId id="319" r:id="rId6"/>
    <p:sldId id="322" r:id="rId7"/>
    <p:sldId id="256" r:id="rId8"/>
    <p:sldId id="321" r:id="rId9"/>
    <p:sldId id="320" r:id="rId10"/>
    <p:sldId id="332" r:id="rId11"/>
    <p:sldId id="330" r:id="rId12"/>
    <p:sldId id="286" r:id="rId13"/>
    <p:sldId id="323" r:id="rId14"/>
    <p:sldId id="324" r:id="rId15"/>
    <p:sldId id="325" r:id="rId16"/>
    <p:sldId id="333" r:id="rId17"/>
    <p:sldId id="331" r:id="rId18"/>
    <p:sldId id="335" r:id="rId19"/>
    <p:sldId id="316" r:id="rId20"/>
    <p:sldId id="336" r:id="rId21"/>
    <p:sldId id="307" r:id="rId22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D423A926-EEDB-4875-A418-7333653DDC75}">
          <p14:sldIdLst>
            <p14:sldId id="304"/>
            <p14:sldId id="317"/>
            <p14:sldId id="293"/>
            <p14:sldId id="327"/>
            <p14:sldId id="319"/>
            <p14:sldId id="322"/>
            <p14:sldId id="256"/>
            <p14:sldId id="321"/>
            <p14:sldId id="320"/>
            <p14:sldId id="332"/>
            <p14:sldId id="330"/>
            <p14:sldId id="286"/>
            <p14:sldId id="323"/>
            <p14:sldId id="324"/>
            <p14:sldId id="325"/>
            <p14:sldId id="333"/>
            <p14:sldId id="331"/>
            <p14:sldId id="335"/>
            <p14:sldId id="316"/>
            <p14:sldId id="336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73" autoAdjust="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>
        <p:guide orient="horz" pos="19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3D76E1B-ECBD-42A6-B4BC-7A56179E8C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18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2C2A-58E0-4961-8B9A-33EE8C85BD53}" type="datetimeFigureOut">
              <a:rPr lang="fr-FR" smtClean="0"/>
              <a:t>27/05/2019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92EBC-A866-4E75-ACA0-1027BF1B1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79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92EBC-A866-4E75-ACA0-1027BF1B1EE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7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54956-D28A-4204-B779-54F92936629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96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fr-FR" altLang="en-US"/>
              <a:t>Cliquez pour modifier le style du titre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FR" altLang="en-US"/>
              <a:t>Cliquez pour modifier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B006C2-A455-40E2-8C8F-3855AD8E354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3CEA-0BAE-4215-932E-F49D8142725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F2F8C-0FA6-4A51-B166-6D0375022F7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5F5FE-1A86-4852-BE83-698C3C8955C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64E08-6102-4280-A6BD-D0446D76B2F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97C9-51C0-4B54-B68A-1C4FFF79AB6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0435A-688E-4E00-8DFA-868DAEF7EC4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8ED21-EB73-440B-A7AC-FC8336CD0C4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E80D-F047-41AB-AF78-9BA2B4DC581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A2EC6-FE78-4AAB-A275-BAF92F1C875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7D11C-86A3-4B9E-B1DF-8259AD35E83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3EAD-06B5-4039-B098-B9D4CBB58D8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77293B22-DC90-49D5-9168-74BBED01F0F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09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8064500" cy="2760663"/>
          </a:xfrm>
        </p:spPr>
        <p:txBody>
          <a:bodyPr/>
          <a:lstStyle/>
          <a:p>
            <a:pPr algn="ctr"/>
            <a:r>
              <a:rPr lang="fr-FR" sz="4400" dirty="0"/>
              <a:t>Nouvelle méthode de mesure de perméabilités gazeuses des matériaux d’emballage : application aux aliments frais conditionnés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554538"/>
            <a:ext cx="7994650" cy="16033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Amandine COTTAZ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Keziban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OZTURK, Catherine JOLY</a:t>
            </a:r>
          </a:p>
          <a:p>
            <a:pPr algn="ctr" eaLnBrk="1" hangingPunct="1">
              <a:lnSpc>
                <a:spcPct val="80000"/>
              </a:lnSpc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IUT Lyon 1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– Site de Bourg-en-Bresse – Département Génie Biologique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Laboratoire 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BioDyMIA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BIOingénierie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et Dynamique Microbienne aux Interfaces Alimentaires) - EA3733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614644" y="6454617"/>
            <a:ext cx="58896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x-none" sz="1000" b="1" cap="all" dirty="0"/>
              <a:t>CONGRES NATIONAL DE LA RECHERCHE EN IUT</a:t>
            </a:r>
            <a:r>
              <a:rPr lang="x-none" sz="1000" cap="all" dirty="0"/>
              <a:t> (CNRIUT’201</a:t>
            </a:r>
            <a:r>
              <a:rPr lang="fr-FR" sz="1000" cap="all" dirty="0"/>
              <a:t>9</a:t>
            </a:r>
            <a:r>
              <a:rPr lang="x-none" sz="1000" cap="all" dirty="0"/>
              <a:t>) : </a:t>
            </a:r>
            <a:r>
              <a:rPr lang="fr-FR" sz="1000" cap="all" dirty="0"/>
              <a:t>6</a:t>
            </a:r>
            <a:r>
              <a:rPr lang="x-none" sz="1000" cap="all" dirty="0"/>
              <a:t>-</a:t>
            </a:r>
            <a:r>
              <a:rPr lang="fr-FR" sz="1000" cap="all" dirty="0"/>
              <a:t>7</a:t>
            </a:r>
            <a:r>
              <a:rPr lang="x-none" sz="1000" cap="all" dirty="0"/>
              <a:t> juiN 201</a:t>
            </a:r>
            <a:r>
              <a:rPr lang="fr-FR" sz="1000" cap="all" dirty="0"/>
              <a:t>9</a:t>
            </a:r>
            <a:r>
              <a:rPr lang="x-none" sz="1000" cap="all" dirty="0"/>
              <a:t>, </a:t>
            </a:r>
            <a:r>
              <a:rPr lang="fr-FR" sz="1000" cap="all" dirty="0"/>
              <a:t>TOULON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0944"/>
            <a:ext cx="2959321" cy="900000"/>
          </a:xfrm>
          <a:prstGeom prst="rect">
            <a:avLst/>
          </a:prstGeom>
        </p:spPr>
      </p:pic>
      <p:pic>
        <p:nvPicPr>
          <p:cNvPr id="1026" name="Picture 2" descr="logobiodym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41056"/>
            <a:ext cx="150313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00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06C2-A455-40E2-8C8F-3855AD8E354A}" type="slidenum">
              <a:rPr lang="fr-FR" altLang="en-US" smtClean="0"/>
              <a:pPr>
                <a:defRPr/>
              </a:pPr>
              <a:t>1</a:t>
            </a:fld>
            <a:endParaRPr lang="fr-F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22337"/>
          </a:xfrm>
        </p:spPr>
        <p:txBody>
          <a:bodyPr/>
          <a:lstStyle/>
          <a:p>
            <a:pPr eaLnBrk="1" hangingPunct="1"/>
            <a:r>
              <a:rPr lang="fr-FR" dirty="0" smtClean="0"/>
              <a:t>La perméabilité aux gaz</a:t>
            </a:r>
          </a:p>
        </p:txBody>
      </p:sp>
      <p:graphicFrame>
        <p:nvGraphicFramePr>
          <p:cNvPr id="2" name="Tableau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28183397"/>
              </p:ext>
            </p:extLst>
          </p:nvPr>
        </p:nvGraphicFramePr>
        <p:xfrm>
          <a:off x="457200" y="1371600"/>
          <a:ext cx="8636000" cy="154502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745421"/>
                <a:gridCol w="3890579"/>
              </a:tblGrid>
              <a:tr h="1545021"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CC9900"/>
                        </a:buClr>
                        <a:buNone/>
                      </a:pPr>
                      <a:r>
                        <a:rPr lang="fr-FR" sz="2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Elle est dépendante :</a:t>
                      </a:r>
                    </a:p>
                    <a:p>
                      <a:pPr>
                        <a:buClr>
                          <a:srgbClr val="CC99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2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du coefficient de diffusion D</a:t>
                      </a:r>
                    </a:p>
                    <a:p>
                      <a:pPr>
                        <a:buClr>
                          <a:srgbClr val="CC99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FR" sz="2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 la solubilité S</a:t>
                      </a:r>
                      <a:endParaRPr lang="fr-F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36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Pe</a:t>
                      </a:r>
                      <a:r>
                        <a:rPr lang="fr-FR" sz="3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= DS</a:t>
                      </a:r>
                    </a:p>
                    <a:p>
                      <a:endParaRPr lang="fr-FR" sz="2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96" y="3151714"/>
            <a:ext cx="5400000" cy="312324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Accolade fermante 2"/>
          <p:cNvSpPr/>
          <p:nvPr/>
        </p:nvSpPr>
        <p:spPr>
          <a:xfrm>
            <a:off x="5092262" y="1435243"/>
            <a:ext cx="360000" cy="1260000"/>
          </a:xfrm>
          <a:prstGeom prst="righ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64E08-6102-4280-A6BD-D0446D76B2F1}" type="slidenum">
              <a:rPr lang="fr-FR" altLang="en-US" smtClean="0"/>
              <a:pPr>
                <a:defRPr/>
              </a:pPr>
              <a:t>10</a:t>
            </a:fld>
            <a:endParaRPr lang="fr-F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5669" y="6193969"/>
            <a:ext cx="8338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Source : Les 7 fonctions de l’emballage </a:t>
            </a:r>
            <a:r>
              <a:rPr lang="fr-FR" sz="1600" dirty="0" err="1"/>
              <a:t>Tec&amp;Doc</a:t>
            </a:r>
            <a:r>
              <a:rPr lang="fr-FR" sz="1600" dirty="0"/>
              <a:t> Lavoisier</a:t>
            </a:r>
          </a:p>
        </p:txBody>
      </p:sp>
    </p:spTree>
    <p:extLst>
      <p:ext uri="{BB962C8B-B14F-4D97-AF65-F5344CB8AC3E}">
        <p14:creationId xmlns:p14="http://schemas.microsoft.com/office/powerpoint/2010/main" val="18948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5669" y="1029332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Barrière </a:t>
            </a:r>
            <a:r>
              <a:rPr lang="fr-FR" sz="1500" dirty="0"/>
              <a:t>de</a:t>
            </a:r>
            <a:r>
              <a:rPr lang="fr-FR" sz="3600" dirty="0"/>
              <a:t> solubilité</a:t>
            </a:r>
          </a:p>
          <a:p>
            <a:endParaRPr lang="fr-FR" sz="3600" dirty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067272" y="1736505"/>
            <a:ext cx="1981633" cy="854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700" b="1" dirty="0" err="1">
                <a:solidFill>
                  <a:schemeClr val="tx1"/>
                </a:solidFill>
              </a:rPr>
              <a:t>Pe</a:t>
            </a:r>
            <a:r>
              <a:rPr lang="fr-FR" sz="4950" b="1" dirty="0">
                <a:solidFill>
                  <a:schemeClr val="tx1"/>
                </a:solidFill>
              </a:rPr>
              <a:t> = </a:t>
            </a:r>
            <a:r>
              <a:rPr lang="fr-FR" sz="4950" b="1" dirty="0" err="1">
                <a:solidFill>
                  <a:schemeClr val="tx1"/>
                </a:solidFill>
              </a:rPr>
              <a:t>D</a:t>
            </a:r>
            <a:r>
              <a:rPr lang="fr-FR" sz="1800" b="1" dirty="0" err="1">
                <a:solidFill>
                  <a:schemeClr val="tx1"/>
                </a:solidFill>
              </a:rPr>
              <a:t>s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67272" y="5000124"/>
            <a:ext cx="1882247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700" b="1" dirty="0" err="1">
                <a:solidFill>
                  <a:schemeClr val="tx1"/>
                </a:solidFill>
              </a:rPr>
              <a:t>Pe</a:t>
            </a:r>
            <a:r>
              <a:rPr lang="fr-FR" sz="4950" b="1" dirty="0">
                <a:solidFill>
                  <a:schemeClr val="tx1"/>
                </a:solidFill>
              </a:rPr>
              <a:t> = </a:t>
            </a:r>
            <a:r>
              <a:rPr lang="fr-FR" sz="1800" b="1" dirty="0" err="1">
                <a:solidFill>
                  <a:schemeClr val="tx1"/>
                </a:solidFill>
              </a:rPr>
              <a:t>D</a:t>
            </a:r>
            <a:r>
              <a:rPr lang="fr-FR" sz="5400" b="1" dirty="0" err="1">
                <a:solidFill>
                  <a:schemeClr val="tx1"/>
                </a:solidFill>
              </a:rPr>
              <a:t>s</a:t>
            </a:r>
            <a:endParaRPr lang="fr-FR" sz="4950" b="1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12" y="3747071"/>
            <a:ext cx="3600000" cy="213582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12" y="1060368"/>
            <a:ext cx="3600000" cy="220635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05669" y="3637738"/>
            <a:ext cx="44143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Barrière de </a:t>
            </a:r>
            <a:r>
              <a:rPr lang="fr-FR" sz="3600" dirty="0"/>
              <a:t>diffusion </a:t>
            </a:r>
          </a:p>
          <a:p>
            <a:r>
              <a:rPr lang="fr-FR" sz="2400" dirty="0"/>
              <a:t>Ou de </a:t>
            </a:r>
            <a:r>
              <a:rPr lang="fr-FR" sz="3600" dirty="0"/>
              <a:t>diffusivité  </a:t>
            </a:r>
            <a:endParaRPr lang="fr-FR" sz="2400" dirty="0"/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05669" y="6193969"/>
            <a:ext cx="8338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Source : Les 7 fonctions de l’emballage </a:t>
            </a:r>
            <a:r>
              <a:rPr lang="fr-FR" sz="1600" dirty="0" err="1"/>
              <a:t>Tec&amp;Doc</a:t>
            </a:r>
            <a:r>
              <a:rPr lang="fr-FR" sz="1600" dirty="0"/>
              <a:t> Lavoisier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2EC6-FE78-4AAB-A275-BAF92F1C8751}" type="slidenum">
              <a:rPr lang="fr-FR" altLang="en-US" smtClean="0"/>
              <a:pPr>
                <a:defRPr/>
              </a:pPr>
              <a:t>11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41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Normes et techniques commerciales associées</a:t>
            </a:r>
          </a:p>
        </p:txBody>
      </p:sp>
      <p:sp>
        <p:nvSpPr>
          <p:cNvPr id="4100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Les normes actuelles permettent un classement rapide des matériaux usuels </a:t>
            </a:r>
          </a:p>
          <a:p>
            <a:pPr eaLnBrk="1" hangingPunct="1"/>
            <a:r>
              <a:rPr lang="fr-FR" dirty="0" smtClean="0"/>
              <a:t>Elles se déroulent dans des conditions d’analyse imposées </a:t>
            </a:r>
          </a:p>
          <a:p>
            <a:pPr eaLnBrk="1" hangingPunct="1"/>
            <a:r>
              <a:rPr lang="fr-FR" dirty="0" smtClean="0"/>
              <a:t>Elles ne tiennent pas compte de la réalité d’usage (</a:t>
            </a:r>
            <a:r>
              <a:rPr lang="fr-FR" sz="2400" dirty="0" smtClean="0"/>
              <a:t>ex : matériau utilisé pour emballer la salade 38°C 0/100% 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</a:t>
            </a:r>
            <a:r>
              <a:rPr lang="fr-FR" dirty="0" smtClean="0"/>
              <a:t>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64E08-6102-4280-A6BD-D0446D76B2F1}" type="slidenum">
              <a:rPr lang="fr-FR" altLang="en-US" smtClean="0"/>
              <a:pPr>
                <a:defRPr/>
              </a:pPr>
              <a:t>12</a:t>
            </a:fld>
            <a:endParaRPr lang="fr-FR" alt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00" y="1229034"/>
            <a:ext cx="1800000" cy="19733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21" y="4896918"/>
            <a:ext cx="1800000" cy="184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75" y="4896918"/>
            <a:ext cx="1620000" cy="172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5669" y="6193969"/>
            <a:ext cx="8338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smtClean="0"/>
              <a:t>https://www.mocon.com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82700"/>
            <a:ext cx="8064500" cy="2617788"/>
          </a:xfrm>
        </p:spPr>
        <p:txBody>
          <a:bodyPr/>
          <a:lstStyle/>
          <a:p>
            <a:pPr algn="ctr" eaLnBrk="1" hangingPunct="1"/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5400" dirty="0" smtClean="0"/>
              <a:t>Technique alternative…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1056"/>
            <a:ext cx="2959321" cy="900000"/>
          </a:xfrm>
          <a:prstGeom prst="rect">
            <a:avLst/>
          </a:prstGeom>
        </p:spPr>
      </p:pic>
      <p:pic>
        <p:nvPicPr>
          <p:cNvPr id="6" name="Picture 2" descr="logobiodym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41056"/>
            <a:ext cx="150313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00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06C2-A455-40E2-8C8F-3855AD8E354A}" type="slidenum">
              <a:rPr lang="fr-FR" altLang="en-US" smtClean="0"/>
              <a:pPr>
                <a:defRPr/>
              </a:pPr>
              <a:t>13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580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Technique alternative</a:t>
            </a:r>
          </a:p>
        </p:txBody>
      </p:sp>
      <p:sp>
        <p:nvSpPr>
          <p:cNvPr id="4100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Utilisation de capteurs optiques fonctionnant avec des molécules fluorescentes sensibles à la présence d’oxygène</a:t>
            </a:r>
          </a:p>
          <a:p>
            <a:pPr eaLnBrk="1" hangingPunct="1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3084529"/>
            <a:ext cx="4356100" cy="289369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64E08-6102-4280-A6BD-D0446D76B2F1}" type="slidenum">
              <a:rPr lang="fr-FR" altLang="en-US" smtClean="0"/>
              <a:pPr>
                <a:defRPr/>
              </a:pPr>
              <a:t>14</a:t>
            </a:fld>
            <a:endParaRPr lang="fr-FR" altLang="en-US"/>
          </a:p>
        </p:txBody>
      </p:sp>
      <p:sp>
        <p:nvSpPr>
          <p:cNvPr id="7" name="Rectangle 6"/>
          <p:cNvSpPr/>
          <p:nvPr/>
        </p:nvSpPr>
        <p:spPr>
          <a:xfrm>
            <a:off x="405669" y="6193969"/>
            <a:ext cx="8338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Source : site internet https</a:t>
            </a:r>
            <a:r>
              <a:rPr lang="fr-FR" sz="1600" dirty="0" smtClean="0"/>
              <a:t>://presens.de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8" y="2524554"/>
            <a:ext cx="1440000" cy="144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25" y="3501690"/>
            <a:ext cx="1440000" cy="14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63" y="4775835"/>
            <a:ext cx="2052000" cy="13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Technique alternative</a:t>
            </a:r>
          </a:p>
        </p:txBody>
      </p:sp>
      <p:sp>
        <p:nvSpPr>
          <p:cNvPr id="4100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Facilité d’utilisation</a:t>
            </a:r>
          </a:p>
          <a:p>
            <a:pPr eaLnBrk="1" hangingPunct="1"/>
            <a:r>
              <a:rPr lang="fr-FR" dirty="0" smtClean="0"/>
              <a:t>Non invasif</a:t>
            </a:r>
          </a:p>
          <a:p>
            <a:pPr eaLnBrk="1" hangingPunct="1"/>
            <a:r>
              <a:rPr lang="fr-FR" dirty="0" smtClean="0"/>
              <a:t>Multipliable</a:t>
            </a:r>
          </a:p>
          <a:p>
            <a:pPr eaLnBrk="1" hangingPunct="1"/>
            <a:r>
              <a:rPr lang="fr-FR" dirty="0" smtClean="0"/>
              <a:t>Non contraignant pour la forme de l’échantillon : utilisation possible en emballage réel avec ou sans aliment </a:t>
            </a:r>
          </a:p>
          <a:p>
            <a:pPr eaLnBrk="1" hangingPunct="1"/>
            <a:endParaRPr lang="fr-FR" dirty="0"/>
          </a:p>
          <a:p>
            <a:pPr eaLnBrk="1" hangingPunct="1">
              <a:buFont typeface="Wingdings" panose="05000000000000000000" pitchFamily="2" charset="2"/>
              <a:buChar char=""/>
            </a:pPr>
            <a:r>
              <a:rPr lang="fr-FR" dirty="0" smtClean="0"/>
              <a:t>…Il faut que l’emballage soit transparent</a:t>
            </a:r>
          </a:p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64E08-6102-4280-A6BD-D0446D76B2F1}" type="slidenum">
              <a:rPr lang="fr-FR" altLang="en-US" smtClean="0"/>
              <a:pPr>
                <a:defRPr/>
              </a:pPr>
              <a:t>15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255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Exemple d’utilisation pédagogique</a:t>
            </a:r>
          </a:p>
        </p:txBody>
      </p:sp>
      <p:sp>
        <p:nvSpPr>
          <p:cNvPr id="4100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Suivi de l’évolution de la composition de l’espace de tête en cours de conservation</a:t>
            </a:r>
          </a:p>
          <a:p>
            <a:pPr eaLnBrk="1" hangingPunct="1"/>
            <a:endParaRPr lang="fr-FR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3" y="3207447"/>
            <a:ext cx="4409248" cy="2449282"/>
          </a:xfrm>
          <a:prstGeom prst="rect">
            <a:avLst/>
          </a:prstGeom>
          <a:noFill/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19734"/>
              </p:ext>
            </p:extLst>
          </p:nvPr>
        </p:nvGraphicFramePr>
        <p:xfrm>
          <a:off x="148281" y="2651632"/>
          <a:ext cx="4405790" cy="929068"/>
        </p:xfrm>
        <a:graphic>
          <a:graphicData uri="http://schemas.openxmlformats.org/drawingml/2006/table">
            <a:tbl>
              <a:tblPr firstRow="1" firstCol="1" bandRow="1"/>
              <a:tblGrid>
                <a:gridCol w="853848"/>
                <a:gridCol w="710388"/>
                <a:gridCol w="759649"/>
                <a:gridCol w="759649"/>
                <a:gridCol w="661128"/>
                <a:gridCol w="661128"/>
              </a:tblGrid>
              <a:tr h="232267">
                <a:tc>
                  <a:txBody>
                    <a:bodyPr/>
                    <a:lstStyle/>
                    <a:p>
                      <a:pPr marL="0" indent="27146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  <a:tab pos="162560" algn="l"/>
                        </a:tabLst>
                      </a:pPr>
                      <a:r>
                        <a:rPr lang="fr-FR" sz="100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J0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indent="18288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fr-FR" sz="100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J7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96801">
                <a:tc>
                  <a:txBody>
                    <a:bodyPr/>
                    <a:lstStyle/>
                    <a:p>
                      <a:pPr indent="18288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fr-FR" sz="1000" spc="-5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00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Non Emballés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fr-FR" sz="100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MAP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fr-FR" sz="100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T° </a:t>
                      </a:r>
                      <a:r>
                        <a:rPr lang="fr-FR" sz="1000" spc="-5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Amb</a:t>
                      </a:r>
                      <a:endParaRPr lang="fr-FR" sz="1000" spc="-5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fr-FR" sz="100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MAP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fr-FR" sz="100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Frigo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fr-FR" sz="100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Air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fr-FR" sz="100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T° </a:t>
                      </a:r>
                      <a:r>
                        <a:rPr lang="fr-FR" sz="1000" spc="-5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Amb</a:t>
                      </a:r>
                      <a:endParaRPr lang="fr-FR" sz="1000" spc="-5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fr-FR" sz="100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Air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fr-FR" sz="100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Frigo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16" y="3204217"/>
            <a:ext cx="4080284" cy="24525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64E08-6102-4280-A6BD-D0446D76B2F1}" type="slidenum">
              <a:rPr lang="fr-FR" altLang="en-US" smtClean="0"/>
              <a:pPr>
                <a:defRPr/>
              </a:pPr>
              <a:t>16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423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fr-FR" kern="0" dirty="0" smtClean="0"/>
              <a:t>Utilisation pour un projet de recherche</a:t>
            </a:r>
          </a:p>
        </p:txBody>
      </p:sp>
      <p:sp>
        <p:nvSpPr>
          <p:cNvPr id="5" name="Espace réservé du contenu 6"/>
          <p:cNvSpPr txBox="1">
            <a:spLocks/>
          </p:cNvSpPr>
          <p:nvPr/>
        </p:nvSpPr>
        <p:spPr>
          <a:xfrm>
            <a:off x="457200" y="1324276"/>
            <a:ext cx="8229600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kern="0" dirty="0" smtClean="0"/>
              <a:t>Objectif : obtenir un matériau </a:t>
            </a:r>
            <a:r>
              <a:rPr lang="fr-FR" kern="0" dirty="0" err="1" smtClean="0"/>
              <a:t>biosourcé</a:t>
            </a:r>
            <a:r>
              <a:rPr lang="fr-FR" kern="0" dirty="0" smtClean="0"/>
              <a:t> qui permet de moduler les perméabilités (H</a:t>
            </a:r>
            <a:r>
              <a:rPr lang="fr-FR" kern="0" baseline="-25000" dirty="0" smtClean="0"/>
              <a:t>2</a:t>
            </a:r>
            <a:r>
              <a:rPr lang="fr-FR" kern="0" dirty="0" smtClean="0"/>
              <a:t>O, O</a:t>
            </a:r>
            <a:r>
              <a:rPr lang="fr-FR" kern="0" baseline="-25000" dirty="0" smtClean="0"/>
              <a:t>2</a:t>
            </a:r>
            <a:r>
              <a:rPr lang="fr-FR" kern="0" dirty="0" smtClean="0"/>
              <a:t>, CO</a:t>
            </a:r>
            <a:r>
              <a:rPr lang="fr-FR" kern="0" baseline="-25000" dirty="0" smtClean="0"/>
              <a:t>2</a:t>
            </a:r>
            <a:r>
              <a:rPr lang="fr-FR" kern="0" dirty="0" smtClean="0"/>
              <a:t>) de l’emballage pour être en adéquation avec une respiration au ralenti du produit</a:t>
            </a:r>
          </a:p>
          <a:p>
            <a:pPr eaLnBrk="1" hangingPunct="1"/>
            <a:endParaRPr lang="fr-FR" kern="0" dirty="0" smtClean="0"/>
          </a:p>
        </p:txBody>
      </p:sp>
      <p:grpSp>
        <p:nvGrpSpPr>
          <p:cNvPr id="2" name="Groupe 1"/>
          <p:cNvGrpSpPr/>
          <p:nvPr/>
        </p:nvGrpSpPr>
        <p:grpSpPr>
          <a:xfrm>
            <a:off x="306637" y="3589638"/>
            <a:ext cx="3202682" cy="2685228"/>
            <a:chOff x="331350" y="2270200"/>
            <a:chExt cx="5089358" cy="4218765"/>
          </a:xfrm>
        </p:grpSpPr>
        <p:sp>
          <p:nvSpPr>
            <p:cNvPr id="6" name="Rectangle 5"/>
            <p:cNvSpPr/>
            <p:nvPr/>
          </p:nvSpPr>
          <p:spPr>
            <a:xfrm>
              <a:off x="331350" y="3481571"/>
              <a:ext cx="5089358" cy="2649354"/>
            </a:xfrm>
            <a:prstGeom prst="rect">
              <a:avLst/>
            </a:prstGeom>
            <a:ln w="2444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3876" y="3217127"/>
              <a:ext cx="3271838" cy="3271838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830031" y="2270200"/>
              <a:ext cx="695927" cy="580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>
                  <a:latin typeface="+mj-lt"/>
                </a:rPr>
                <a:t>O</a:t>
              </a:r>
              <a:r>
                <a:rPr lang="fr-FR" sz="1800" baseline="-25000" dirty="0">
                  <a:latin typeface="+mj-lt"/>
                </a:rPr>
                <a:t>2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800865" y="2270200"/>
              <a:ext cx="58381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dirty="0">
                  <a:latin typeface="+mj-lt"/>
                </a:rPr>
                <a:t>CO</a:t>
              </a:r>
              <a:r>
                <a:rPr lang="fr-FR" sz="1800" baseline="-25000" dirty="0">
                  <a:latin typeface="+mj-lt"/>
                </a:rPr>
                <a:t>2</a:t>
              </a: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4366126" y="5085467"/>
              <a:ext cx="209588" cy="136586"/>
              <a:chOff x="2962190" y="3089709"/>
              <a:chExt cx="561853" cy="449981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2962190" y="3089709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3136641" y="3096927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4344979" y="4136179"/>
              <a:ext cx="288863" cy="128063"/>
              <a:chOff x="7934045" y="2387616"/>
              <a:chExt cx="752754" cy="456650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7934045" y="2394285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8299397" y="2387616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8108496" y="2401503"/>
                <a:ext cx="387402" cy="4427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3464896" y="2270200"/>
              <a:ext cx="966305" cy="580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>
                  <a:latin typeface="+mj-lt"/>
                </a:rPr>
                <a:t>H</a:t>
              </a:r>
              <a:r>
                <a:rPr lang="fr-FR" sz="1800" baseline="-25000" dirty="0">
                  <a:latin typeface="+mj-lt"/>
                </a:rPr>
                <a:t>2</a:t>
              </a:r>
              <a:r>
                <a:rPr lang="fr-FR" sz="1800" dirty="0">
                  <a:latin typeface="+mj-lt"/>
                </a:rPr>
                <a:t>O</a:t>
              </a:r>
            </a:p>
          </p:txBody>
        </p:sp>
        <p:sp>
          <p:nvSpPr>
            <p:cNvPr id="21" name="Flèche courbée vers le bas 20"/>
            <p:cNvSpPr/>
            <p:nvPr/>
          </p:nvSpPr>
          <p:spPr>
            <a:xfrm>
              <a:off x="3653188" y="4138371"/>
              <a:ext cx="785743" cy="337096"/>
            </a:xfrm>
            <a:prstGeom prst="curvedDownArrow">
              <a:avLst>
                <a:gd name="adj1" fmla="val 25000"/>
                <a:gd name="adj2" fmla="val 50000"/>
                <a:gd name="adj3" fmla="val 276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22" name="Flèche courbée vers le bas 21"/>
            <p:cNvSpPr/>
            <p:nvPr/>
          </p:nvSpPr>
          <p:spPr>
            <a:xfrm flipH="1" flipV="1">
              <a:off x="3623985" y="4701856"/>
              <a:ext cx="770999" cy="383612"/>
            </a:xfrm>
            <a:prstGeom prst="curvedDownArrow">
              <a:avLst>
                <a:gd name="adj1" fmla="val 25000"/>
                <a:gd name="adj2" fmla="val 50000"/>
                <a:gd name="adj3" fmla="val 276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1"/>
                </a:solidFill>
              </a:endParaRP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4459279" y="4250479"/>
              <a:ext cx="288863" cy="128063"/>
              <a:chOff x="7934045" y="2387616"/>
              <a:chExt cx="752754" cy="456650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7934045" y="2394285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8299397" y="2387616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8108496" y="2401503"/>
                <a:ext cx="387402" cy="4427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4573579" y="4364779"/>
              <a:ext cx="288863" cy="128063"/>
              <a:chOff x="7934045" y="2387616"/>
              <a:chExt cx="752754" cy="456650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7934045" y="2394285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8299397" y="2387616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8108496" y="2401503"/>
                <a:ext cx="387402" cy="4427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4480426" y="5199767"/>
              <a:ext cx="209588" cy="136586"/>
              <a:chOff x="2962190" y="3089709"/>
              <a:chExt cx="561853" cy="449981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2962190" y="3089709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3136641" y="3096927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34" name="Groupe 33"/>
            <p:cNvGrpSpPr/>
            <p:nvPr/>
          </p:nvGrpSpPr>
          <p:grpSpPr>
            <a:xfrm>
              <a:off x="4594726" y="5314067"/>
              <a:ext cx="209588" cy="136586"/>
              <a:chOff x="2962190" y="3089709"/>
              <a:chExt cx="561853" cy="449981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2962190" y="3089709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3136641" y="3096927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37" name="Groupe 36"/>
            <p:cNvGrpSpPr/>
            <p:nvPr/>
          </p:nvGrpSpPr>
          <p:grpSpPr>
            <a:xfrm>
              <a:off x="4709026" y="5428367"/>
              <a:ext cx="209588" cy="136586"/>
              <a:chOff x="2962190" y="3089709"/>
              <a:chExt cx="561853" cy="449981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2962190" y="3089709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136641" y="3096927"/>
                <a:ext cx="387402" cy="44276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</p:grpSp>
      <p:grpSp>
        <p:nvGrpSpPr>
          <p:cNvPr id="44" name="Groupe 43"/>
          <p:cNvGrpSpPr/>
          <p:nvPr/>
        </p:nvGrpSpPr>
        <p:grpSpPr>
          <a:xfrm>
            <a:off x="651313" y="4035621"/>
            <a:ext cx="2082586" cy="724678"/>
            <a:chOff x="515574" y="1160140"/>
            <a:chExt cx="2082586" cy="724678"/>
          </a:xfrm>
        </p:grpSpPr>
        <p:sp>
          <p:nvSpPr>
            <p:cNvPr id="45" name="Flèche droite 44"/>
            <p:cNvSpPr/>
            <p:nvPr/>
          </p:nvSpPr>
          <p:spPr>
            <a:xfrm rot="5400000" flipV="1">
              <a:off x="340574" y="1502141"/>
              <a:ext cx="720000" cy="36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6" name="Flèche droite 45"/>
            <p:cNvSpPr/>
            <p:nvPr/>
          </p:nvSpPr>
          <p:spPr>
            <a:xfrm rot="5400000" flipH="1" flipV="1">
              <a:off x="1051703" y="1506818"/>
              <a:ext cx="720000" cy="3600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7" name="Flèche droite 46"/>
            <p:cNvSpPr/>
            <p:nvPr/>
          </p:nvSpPr>
          <p:spPr>
            <a:xfrm rot="16200000">
              <a:off x="2076160" y="1502140"/>
              <a:ext cx="720000" cy="3600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8" name="Multiplier 47"/>
            <p:cNvSpPr/>
            <p:nvPr/>
          </p:nvSpPr>
          <p:spPr>
            <a:xfrm>
              <a:off x="515574" y="1346888"/>
              <a:ext cx="360000" cy="36000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Multiplier 48"/>
            <p:cNvSpPr/>
            <p:nvPr/>
          </p:nvSpPr>
          <p:spPr>
            <a:xfrm>
              <a:off x="1237520" y="1351566"/>
              <a:ext cx="360000" cy="36000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Multiplier 49"/>
            <p:cNvSpPr/>
            <p:nvPr/>
          </p:nvSpPr>
          <p:spPr>
            <a:xfrm>
              <a:off x="2238160" y="1346888"/>
              <a:ext cx="360000" cy="36000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5" y="4489989"/>
            <a:ext cx="1871117" cy="1403338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423957" y="3996254"/>
            <a:ext cx="2769400" cy="735166"/>
            <a:chOff x="358574" y="2142374"/>
            <a:chExt cx="2769400" cy="735166"/>
          </a:xfrm>
        </p:grpSpPr>
        <p:sp>
          <p:nvSpPr>
            <p:cNvPr id="52" name="Flèche droite 51"/>
            <p:cNvSpPr/>
            <p:nvPr/>
          </p:nvSpPr>
          <p:spPr>
            <a:xfrm rot="5400000">
              <a:off x="358574" y="2157540"/>
              <a:ext cx="720000" cy="720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3" name="Flèche droite 52"/>
            <p:cNvSpPr/>
            <p:nvPr/>
          </p:nvSpPr>
          <p:spPr>
            <a:xfrm rot="5400000" flipH="1">
              <a:off x="1262596" y="2142374"/>
              <a:ext cx="720000" cy="72000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4" name="Flèche droite 53"/>
            <p:cNvSpPr/>
            <p:nvPr/>
          </p:nvSpPr>
          <p:spPr>
            <a:xfrm rot="16200000">
              <a:off x="2407974" y="2157540"/>
              <a:ext cx="720000" cy="72000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770161" y="3989571"/>
            <a:ext cx="1823872" cy="720000"/>
            <a:chOff x="720288" y="3297859"/>
            <a:chExt cx="1823872" cy="720000"/>
          </a:xfrm>
        </p:grpSpPr>
        <p:sp>
          <p:nvSpPr>
            <p:cNvPr id="57" name="Flèche droite 56"/>
            <p:cNvSpPr/>
            <p:nvPr/>
          </p:nvSpPr>
          <p:spPr>
            <a:xfrm rot="5400000">
              <a:off x="450288" y="3567859"/>
              <a:ext cx="720000" cy="180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8" name="Flèche droite 57"/>
            <p:cNvSpPr/>
            <p:nvPr/>
          </p:nvSpPr>
          <p:spPr>
            <a:xfrm rot="5400000" flipH="1">
              <a:off x="1085145" y="3369859"/>
              <a:ext cx="720000" cy="57600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9" name="Flèche droite 58"/>
            <p:cNvSpPr/>
            <p:nvPr/>
          </p:nvSpPr>
          <p:spPr>
            <a:xfrm rot="16200000">
              <a:off x="2130160" y="3603859"/>
              <a:ext cx="720000" cy="10800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4337222" y="4192353"/>
            <a:ext cx="434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Asphyxie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4337222" y="4552558"/>
            <a:ext cx="4349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Aucun intérêt à l’emballage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4324417" y="4930301"/>
            <a:ext cx="4349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Modulation des perméabilités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2EC6-FE78-4AAB-A275-BAF92F1C8751}" type="slidenum">
              <a:rPr lang="fr-FR" altLang="en-US" smtClean="0"/>
              <a:pPr>
                <a:defRPr/>
              </a:pPr>
              <a:t>17</a:t>
            </a:fld>
            <a:endParaRPr lang="fr-FR" alt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r="7920" b="13187"/>
          <a:stretch/>
        </p:blipFill>
        <p:spPr>
          <a:xfrm>
            <a:off x="4493015" y="3220004"/>
            <a:ext cx="1440000" cy="13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1173884" y="1823538"/>
            <a:ext cx="6239337" cy="3600000"/>
            <a:chOff x="-320053" y="-21254"/>
            <a:chExt cx="5790146" cy="3344153"/>
          </a:xfrm>
        </p:grpSpPr>
        <p:pic>
          <p:nvPicPr>
            <p:cNvPr id="3" name="Image 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21" t="21825" r="22454" b="25926"/>
            <a:stretch/>
          </p:blipFill>
          <p:spPr bwMode="auto">
            <a:xfrm>
              <a:off x="1231328" y="482338"/>
              <a:ext cx="2088232" cy="21294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" name="Connecteur droit avec flèche 3"/>
            <p:cNvCxnSpPr/>
            <p:nvPr/>
          </p:nvCxnSpPr>
          <p:spPr>
            <a:xfrm>
              <a:off x="2096641" y="253242"/>
              <a:ext cx="0" cy="43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9"/>
            <p:cNvSpPr txBox="1"/>
            <p:nvPr/>
          </p:nvSpPr>
          <p:spPr>
            <a:xfrm>
              <a:off x="1644297" y="-21254"/>
              <a:ext cx="1125309" cy="37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8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Film</a:t>
              </a:r>
              <a:endParaRPr lang="fr-FR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H="1" flipV="1">
              <a:off x="2239440" y="2282538"/>
              <a:ext cx="648072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25"/>
            <p:cNvSpPr txBox="1"/>
            <p:nvPr/>
          </p:nvSpPr>
          <p:spPr>
            <a:xfrm>
              <a:off x="2769446" y="2667034"/>
              <a:ext cx="2700647" cy="655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8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Solution saline saturée </a:t>
              </a:r>
              <a:endParaRPr lang="fr-FR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fr-FR" sz="18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</a:t>
              </a:r>
              <a:r>
                <a:rPr lang="fr-FR" sz="1800" kern="120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fr-FR" sz="18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SO</a:t>
              </a:r>
              <a:r>
                <a:rPr lang="fr-FR" sz="1800" kern="120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fr-FR" sz="18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pour 98%HR</a:t>
              </a:r>
              <a:endParaRPr lang="fr-FR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H="1" flipV="1">
              <a:off x="2383456" y="1833252"/>
              <a:ext cx="1224136" cy="172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28"/>
            <p:cNvSpPr txBox="1"/>
            <p:nvPr/>
          </p:nvSpPr>
          <p:spPr>
            <a:xfrm>
              <a:off x="3422566" y="1602744"/>
              <a:ext cx="1285259" cy="37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8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Capteur O</a:t>
              </a:r>
              <a:r>
                <a:rPr lang="fr-FR" sz="1800" kern="120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fr-FR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ZoneTexte 29"/>
            <p:cNvSpPr txBox="1"/>
            <p:nvPr/>
          </p:nvSpPr>
          <p:spPr>
            <a:xfrm>
              <a:off x="-240752" y="1404494"/>
              <a:ext cx="1186175" cy="655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8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Capteur CO</a:t>
              </a:r>
              <a:r>
                <a:rPr lang="fr-FR" sz="1800" kern="1200" baseline="-25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fr-FR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717779" y="1792215"/>
              <a:ext cx="11049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en angle 11"/>
            <p:cNvCxnSpPr/>
            <p:nvPr/>
          </p:nvCxnSpPr>
          <p:spPr>
            <a:xfrm>
              <a:off x="657288" y="482339"/>
              <a:ext cx="934080" cy="922135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41"/>
            <p:cNvSpPr txBox="1"/>
            <p:nvPr/>
          </p:nvSpPr>
          <p:spPr>
            <a:xfrm>
              <a:off x="-320053" y="94263"/>
              <a:ext cx="1077720" cy="655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70% N</a:t>
              </a:r>
              <a:r>
                <a:rPr lang="fr-FR" sz="1800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fr-FR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30% CO</a:t>
              </a:r>
              <a:r>
                <a:rPr lang="fr-FR" sz="1800" kern="1200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2" t="27778" r="29729" b="11596"/>
            <a:stretch/>
          </p:blipFill>
          <p:spPr bwMode="auto">
            <a:xfrm>
              <a:off x="3554873" y="-21253"/>
              <a:ext cx="1655147" cy="15804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" name="Connecteur droit avec flèche 14"/>
            <p:cNvCxnSpPr/>
            <p:nvPr/>
          </p:nvCxnSpPr>
          <p:spPr>
            <a:xfrm>
              <a:off x="2425897" y="253242"/>
              <a:ext cx="11049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fr-FR" kern="0" dirty="0" smtClean="0"/>
              <a:t>Utilisation pour un projet de recherche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3182849" y="2128089"/>
            <a:ext cx="1389151" cy="743815"/>
            <a:chOff x="720288" y="3274044"/>
            <a:chExt cx="1389151" cy="743815"/>
          </a:xfrm>
        </p:grpSpPr>
        <p:sp>
          <p:nvSpPr>
            <p:cNvPr id="18" name="Flèche droite 17"/>
            <p:cNvSpPr/>
            <p:nvPr/>
          </p:nvSpPr>
          <p:spPr>
            <a:xfrm rot="5400000">
              <a:off x="450288" y="3567859"/>
              <a:ext cx="720000" cy="1800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9" name="Flèche droite 18"/>
            <p:cNvSpPr/>
            <p:nvPr/>
          </p:nvSpPr>
          <p:spPr>
            <a:xfrm rot="5400000" flipH="1">
              <a:off x="974596" y="3369859"/>
              <a:ext cx="720000" cy="57600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0" name="Flèche droite 19"/>
            <p:cNvSpPr/>
            <p:nvPr/>
          </p:nvSpPr>
          <p:spPr>
            <a:xfrm rot="16200000">
              <a:off x="1659439" y="3544044"/>
              <a:ext cx="720000" cy="18000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2EC6-FE78-4AAB-A275-BAF92F1C8751}" type="slidenum">
              <a:rPr lang="fr-FR" altLang="en-US" smtClean="0"/>
              <a:pPr>
                <a:defRPr/>
              </a:pPr>
              <a:t>18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19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e 75"/>
          <p:cNvGrpSpPr/>
          <p:nvPr/>
        </p:nvGrpSpPr>
        <p:grpSpPr>
          <a:xfrm>
            <a:off x="278712" y="957466"/>
            <a:ext cx="8932568" cy="5113143"/>
            <a:chOff x="371615" y="97760"/>
            <a:chExt cx="11910091" cy="6817524"/>
          </a:xfrm>
        </p:grpSpPr>
        <p:sp>
          <p:nvSpPr>
            <p:cNvPr id="91" name="ZoneTexte 90"/>
            <p:cNvSpPr txBox="1"/>
            <p:nvPr/>
          </p:nvSpPr>
          <p:spPr>
            <a:xfrm>
              <a:off x="7440937" y="6545952"/>
              <a:ext cx="737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temps</a:t>
              </a:r>
              <a:endParaRPr lang="fr-FR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993363" y="807983"/>
              <a:ext cx="7843520" cy="4338320"/>
              <a:chOff x="2387600" y="1960880"/>
              <a:chExt cx="6807200" cy="3616960"/>
            </a:xfrm>
            <a:solidFill>
              <a:schemeClr val="bg2">
                <a:lumMod val="75000"/>
              </a:schemeClr>
            </a:solidFill>
            <a:effectLst/>
          </p:grpSpPr>
          <p:sp>
            <p:nvSpPr>
              <p:cNvPr id="2" name="Rectangle à coins arrondis 1"/>
              <p:cNvSpPr/>
              <p:nvPr/>
            </p:nvSpPr>
            <p:spPr>
              <a:xfrm>
                <a:off x="2387600" y="1960880"/>
                <a:ext cx="6807200" cy="3616960"/>
              </a:xfrm>
              <a:prstGeom prst="round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/>
                  <a:t>5°C</a:t>
                </a:r>
              </a:p>
              <a:p>
                <a:pPr algn="ctr"/>
                <a:endParaRPr lang="fr-FR" sz="2400" dirty="0"/>
              </a:p>
            </p:txBody>
          </p:sp>
          <p:sp>
            <p:nvSpPr>
              <p:cNvPr id="3" name="Rectangle à coins arrondis 2"/>
              <p:cNvSpPr/>
              <p:nvPr/>
            </p:nvSpPr>
            <p:spPr>
              <a:xfrm>
                <a:off x="2611120" y="2230121"/>
                <a:ext cx="6360160" cy="3078481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</p:grpSp>
        <p:grpSp>
          <p:nvGrpSpPr>
            <p:cNvPr id="41" name="Groupe 40"/>
            <p:cNvGrpSpPr/>
            <p:nvPr/>
          </p:nvGrpSpPr>
          <p:grpSpPr>
            <a:xfrm>
              <a:off x="5019259" y="3065558"/>
              <a:ext cx="861143" cy="714122"/>
              <a:chOff x="4547524" y="3431158"/>
              <a:chExt cx="861143" cy="714122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4547524" y="3584088"/>
                <a:ext cx="861143" cy="56119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3" name="Rectangle à coins arrondis 42"/>
              <p:cNvSpPr/>
              <p:nvPr/>
            </p:nvSpPr>
            <p:spPr>
              <a:xfrm>
                <a:off x="4637735" y="3436156"/>
                <a:ext cx="680719" cy="19146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759377" y="3432408"/>
                <a:ext cx="434715" cy="5279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721902" y="343240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166619" y="343115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sp>
          <p:nvSpPr>
            <p:cNvPr id="5" name="ZoneTexte 4"/>
            <p:cNvSpPr txBox="1"/>
            <p:nvPr/>
          </p:nvSpPr>
          <p:spPr>
            <a:xfrm>
              <a:off x="371615" y="5895987"/>
              <a:ext cx="409512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Boîte à gants permettant des pesées périodiques des cellules pour la </a:t>
              </a:r>
              <a:r>
                <a:rPr lang="fr-F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perméation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à l'eau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9680" y="2702560"/>
              <a:ext cx="1127760" cy="1442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326236" y="4147880"/>
              <a:ext cx="143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Microbalance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96539" y="3878052"/>
              <a:ext cx="574039" cy="1905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56391" y="623777"/>
              <a:ext cx="45719" cy="1410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67506" y="623777"/>
              <a:ext cx="45719" cy="1410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12676" y="1964314"/>
              <a:ext cx="176862" cy="63711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1807535" y="2248230"/>
              <a:ext cx="454596" cy="45433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1807535" y="2357302"/>
              <a:ext cx="454596" cy="34107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83654" y="97760"/>
              <a:ext cx="3022623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Thermomètre humide pour 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% RH</a:t>
              </a:r>
              <a:endParaRPr lang="fr-F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886020" y="482009"/>
              <a:ext cx="1098724" cy="198475"/>
            </a:xfrm>
            <a:custGeom>
              <a:avLst/>
              <a:gdLst>
                <a:gd name="connsiteX0" fmla="*/ 1098724 w 1098724"/>
                <a:gd name="connsiteY0" fmla="*/ 134679 h 198475"/>
                <a:gd name="connsiteX1" fmla="*/ 1056194 w 1098724"/>
                <a:gd name="connsiteY1" fmla="*/ 99238 h 198475"/>
                <a:gd name="connsiteX2" fmla="*/ 999487 w 1098724"/>
                <a:gd name="connsiteY2" fmla="*/ 85061 h 198475"/>
                <a:gd name="connsiteX3" fmla="*/ 829366 w 1098724"/>
                <a:gd name="connsiteY3" fmla="*/ 99238 h 198475"/>
                <a:gd name="connsiteX4" fmla="*/ 808101 w 1098724"/>
                <a:gd name="connsiteY4" fmla="*/ 106326 h 198475"/>
                <a:gd name="connsiteX5" fmla="*/ 645068 w 1098724"/>
                <a:gd name="connsiteY5" fmla="*/ 191386 h 198475"/>
                <a:gd name="connsiteX6" fmla="*/ 588361 w 1098724"/>
                <a:gd name="connsiteY6" fmla="*/ 198475 h 198475"/>
                <a:gd name="connsiteX7" fmla="*/ 489124 w 1098724"/>
                <a:gd name="connsiteY7" fmla="*/ 191386 h 198475"/>
                <a:gd name="connsiteX8" fmla="*/ 411152 w 1098724"/>
                <a:gd name="connsiteY8" fmla="*/ 106326 h 198475"/>
                <a:gd name="connsiteX9" fmla="*/ 375710 w 1098724"/>
                <a:gd name="connsiteY9" fmla="*/ 56707 h 198475"/>
                <a:gd name="connsiteX10" fmla="*/ 319003 w 1098724"/>
                <a:gd name="connsiteY10" fmla="*/ 35442 h 198475"/>
                <a:gd name="connsiteX11" fmla="*/ 276473 w 1098724"/>
                <a:gd name="connsiteY11" fmla="*/ 42531 h 198475"/>
                <a:gd name="connsiteX12" fmla="*/ 184324 w 1098724"/>
                <a:gd name="connsiteY12" fmla="*/ 106326 h 198475"/>
                <a:gd name="connsiteX13" fmla="*/ 106352 w 1098724"/>
                <a:gd name="connsiteY13" fmla="*/ 141768 h 198475"/>
                <a:gd name="connsiteX14" fmla="*/ 77999 w 1098724"/>
                <a:gd name="connsiteY14" fmla="*/ 134679 h 198475"/>
                <a:gd name="connsiteX15" fmla="*/ 14203 w 1098724"/>
                <a:gd name="connsiteY15" fmla="*/ 28354 h 198475"/>
                <a:gd name="connsiteX16" fmla="*/ 27 w 1098724"/>
                <a:gd name="connsiteY16" fmla="*/ 0 h 1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724" h="198475">
                  <a:moveTo>
                    <a:pt x="1098724" y="134679"/>
                  </a:moveTo>
                  <a:cubicBezTo>
                    <a:pt x="1084547" y="122865"/>
                    <a:pt x="1072700" y="107491"/>
                    <a:pt x="1056194" y="99238"/>
                  </a:cubicBezTo>
                  <a:cubicBezTo>
                    <a:pt x="1038767" y="90525"/>
                    <a:pt x="999487" y="85061"/>
                    <a:pt x="999487" y="85061"/>
                  </a:cubicBezTo>
                  <a:cubicBezTo>
                    <a:pt x="942780" y="89787"/>
                    <a:pt x="885922" y="92954"/>
                    <a:pt x="829366" y="99238"/>
                  </a:cubicBezTo>
                  <a:cubicBezTo>
                    <a:pt x="821940" y="100063"/>
                    <a:pt x="814680" y="102784"/>
                    <a:pt x="808101" y="106326"/>
                  </a:cubicBezTo>
                  <a:cubicBezTo>
                    <a:pt x="737884" y="144135"/>
                    <a:pt x="725801" y="164475"/>
                    <a:pt x="645068" y="191386"/>
                  </a:cubicBezTo>
                  <a:cubicBezTo>
                    <a:pt x="626996" y="197410"/>
                    <a:pt x="607263" y="196112"/>
                    <a:pt x="588361" y="198475"/>
                  </a:cubicBezTo>
                  <a:cubicBezTo>
                    <a:pt x="555282" y="196112"/>
                    <a:pt x="521011" y="200497"/>
                    <a:pt x="489124" y="191386"/>
                  </a:cubicBezTo>
                  <a:cubicBezTo>
                    <a:pt x="439704" y="177266"/>
                    <a:pt x="434877" y="143231"/>
                    <a:pt x="411152" y="106326"/>
                  </a:cubicBezTo>
                  <a:cubicBezTo>
                    <a:pt x="400161" y="89229"/>
                    <a:pt x="391821" y="69100"/>
                    <a:pt x="375710" y="56707"/>
                  </a:cubicBezTo>
                  <a:cubicBezTo>
                    <a:pt x="359709" y="44398"/>
                    <a:pt x="337905" y="42530"/>
                    <a:pt x="319003" y="35442"/>
                  </a:cubicBezTo>
                  <a:cubicBezTo>
                    <a:pt x="304826" y="37805"/>
                    <a:pt x="289191" y="35837"/>
                    <a:pt x="276473" y="42531"/>
                  </a:cubicBezTo>
                  <a:cubicBezTo>
                    <a:pt x="243413" y="59931"/>
                    <a:pt x="216089" y="86662"/>
                    <a:pt x="184324" y="106326"/>
                  </a:cubicBezTo>
                  <a:cubicBezTo>
                    <a:pt x="147351" y="129214"/>
                    <a:pt x="138326" y="131109"/>
                    <a:pt x="106352" y="141768"/>
                  </a:cubicBezTo>
                  <a:cubicBezTo>
                    <a:pt x="96901" y="139405"/>
                    <a:pt x="84582" y="141860"/>
                    <a:pt x="77999" y="134679"/>
                  </a:cubicBezTo>
                  <a:cubicBezTo>
                    <a:pt x="32112" y="84620"/>
                    <a:pt x="38932" y="71630"/>
                    <a:pt x="14203" y="28354"/>
                  </a:cubicBezTo>
                  <a:cubicBezTo>
                    <a:pt x="-1284" y="1252"/>
                    <a:pt x="27" y="16682"/>
                    <a:pt x="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983042" y="446150"/>
              <a:ext cx="1216689" cy="284508"/>
            </a:xfrm>
            <a:custGeom>
              <a:avLst/>
              <a:gdLst>
                <a:gd name="connsiteX0" fmla="*/ 1098724 w 1098724"/>
                <a:gd name="connsiteY0" fmla="*/ 134679 h 198475"/>
                <a:gd name="connsiteX1" fmla="*/ 1056194 w 1098724"/>
                <a:gd name="connsiteY1" fmla="*/ 99238 h 198475"/>
                <a:gd name="connsiteX2" fmla="*/ 999487 w 1098724"/>
                <a:gd name="connsiteY2" fmla="*/ 85061 h 198475"/>
                <a:gd name="connsiteX3" fmla="*/ 829366 w 1098724"/>
                <a:gd name="connsiteY3" fmla="*/ 99238 h 198475"/>
                <a:gd name="connsiteX4" fmla="*/ 808101 w 1098724"/>
                <a:gd name="connsiteY4" fmla="*/ 106326 h 198475"/>
                <a:gd name="connsiteX5" fmla="*/ 645068 w 1098724"/>
                <a:gd name="connsiteY5" fmla="*/ 191386 h 198475"/>
                <a:gd name="connsiteX6" fmla="*/ 588361 w 1098724"/>
                <a:gd name="connsiteY6" fmla="*/ 198475 h 198475"/>
                <a:gd name="connsiteX7" fmla="*/ 489124 w 1098724"/>
                <a:gd name="connsiteY7" fmla="*/ 191386 h 198475"/>
                <a:gd name="connsiteX8" fmla="*/ 411152 w 1098724"/>
                <a:gd name="connsiteY8" fmla="*/ 106326 h 198475"/>
                <a:gd name="connsiteX9" fmla="*/ 375710 w 1098724"/>
                <a:gd name="connsiteY9" fmla="*/ 56707 h 198475"/>
                <a:gd name="connsiteX10" fmla="*/ 319003 w 1098724"/>
                <a:gd name="connsiteY10" fmla="*/ 35442 h 198475"/>
                <a:gd name="connsiteX11" fmla="*/ 276473 w 1098724"/>
                <a:gd name="connsiteY11" fmla="*/ 42531 h 198475"/>
                <a:gd name="connsiteX12" fmla="*/ 184324 w 1098724"/>
                <a:gd name="connsiteY12" fmla="*/ 106326 h 198475"/>
                <a:gd name="connsiteX13" fmla="*/ 106352 w 1098724"/>
                <a:gd name="connsiteY13" fmla="*/ 141768 h 198475"/>
                <a:gd name="connsiteX14" fmla="*/ 77999 w 1098724"/>
                <a:gd name="connsiteY14" fmla="*/ 134679 h 198475"/>
                <a:gd name="connsiteX15" fmla="*/ 14203 w 1098724"/>
                <a:gd name="connsiteY15" fmla="*/ 28354 h 198475"/>
                <a:gd name="connsiteX16" fmla="*/ 27 w 1098724"/>
                <a:gd name="connsiteY16" fmla="*/ 0 h 1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724" h="198475">
                  <a:moveTo>
                    <a:pt x="1098724" y="134679"/>
                  </a:moveTo>
                  <a:cubicBezTo>
                    <a:pt x="1084547" y="122865"/>
                    <a:pt x="1072700" y="107491"/>
                    <a:pt x="1056194" y="99238"/>
                  </a:cubicBezTo>
                  <a:cubicBezTo>
                    <a:pt x="1038767" y="90525"/>
                    <a:pt x="999487" y="85061"/>
                    <a:pt x="999487" y="85061"/>
                  </a:cubicBezTo>
                  <a:cubicBezTo>
                    <a:pt x="942780" y="89787"/>
                    <a:pt x="885922" y="92954"/>
                    <a:pt x="829366" y="99238"/>
                  </a:cubicBezTo>
                  <a:cubicBezTo>
                    <a:pt x="821940" y="100063"/>
                    <a:pt x="814680" y="102784"/>
                    <a:pt x="808101" y="106326"/>
                  </a:cubicBezTo>
                  <a:cubicBezTo>
                    <a:pt x="737884" y="144135"/>
                    <a:pt x="725801" y="164475"/>
                    <a:pt x="645068" y="191386"/>
                  </a:cubicBezTo>
                  <a:cubicBezTo>
                    <a:pt x="626996" y="197410"/>
                    <a:pt x="607263" y="196112"/>
                    <a:pt x="588361" y="198475"/>
                  </a:cubicBezTo>
                  <a:cubicBezTo>
                    <a:pt x="555282" y="196112"/>
                    <a:pt x="521011" y="200497"/>
                    <a:pt x="489124" y="191386"/>
                  </a:cubicBezTo>
                  <a:cubicBezTo>
                    <a:pt x="439704" y="177266"/>
                    <a:pt x="434877" y="143231"/>
                    <a:pt x="411152" y="106326"/>
                  </a:cubicBezTo>
                  <a:cubicBezTo>
                    <a:pt x="400161" y="89229"/>
                    <a:pt x="391821" y="69100"/>
                    <a:pt x="375710" y="56707"/>
                  </a:cubicBezTo>
                  <a:cubicBezTo>
                    <a:pt x="359709" y="44398"/>
                    <a:pt x="337905" y="42530"/>
                    <a:pt x="319003" y="35442"/>
                  </a:cubicBezTo>
                  <a:cubicBezTo>
                    <a:pt x="304826" y="37805"/>
                    <a:pt x="289191" y="35837"/>
                    <a:pt x="276473" y="42531"/>
                  </a:cubicBezTo>
                  <a:cubicBezTo>
                    <a:pt x="243413" y="59931"/>
                    <a:pt x="216089" y="86662"/>
                    <a:pt x="184324" y="106326"/>
                  </a:cubicBezTo>
                  <a:cubicBezTo>
                    <a:pt x="147351" y="129214"/>
                    <a:pt x="138326" y="131109"/>
                    <a:pt x="106352" y="141768"/>
                  </a:cubicBezTo>
                  <a:cubicBezTo>
                    <a:pt x="96901" y="139405"/>
                    <a:pt x="84582" y="141860"/>
                    <a:pt x="77999" y="134679"/>
                  </a:cubicBezTo>
                  <a:cubicBezTo>
                    <a:pt x="32112" y="84620"/>
                    <a:pt x="38932" y="71630"/>
                    <a:pt x="14203" y="28354"/>
                  </a:cubicBezTo>
                  <a:cubicBezTo>
                    <a:pt x="-1284" y="1252"/>
                    <a:pt x="27" y="16682"/>
                    <a:pt x="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5919161" y="3058356"/>
              <a:ext cx="861143" cy="714122"/>
              <a:chOff x="4547524" y="3431158"/>
              <a:chExt cx="861143" cy="714122"/>
            </a:xfrm>
          </p:grpSpPr>
          <p:sp>
            <p:nvSpPr>
              <p:cNvPr id="48" name="Rectangle à coins arrondis 47"/>
              <p:cNvSpPr/>
              <p:nvPr/>
            </p:nvSpPr>
            <p:spPr>
              <a:xfrm>
                <a:off x="4547524" y="3584088"/>
                <a:ext cx="861143" cy="56119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9" name="Rectangle à coins arrondis 48"/>
              <p:cNvSpPr/>
              <p:nvPr/>
            </p:nvSpPr>
            <p:spPr>
              <a:xfrm>
                <a:off x="4637735" y="3436156"/>
                <a:ext cx="680719" cy="19146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759377" y="3432408"/>
                <a:ext cx="434715" cy="5279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721902" y="343240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166619" y="343115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53" name="Groupe 52"/>
            <p:cNvGrpSpPr/>
            <p:nvPr/>
          </p:nvGrpSpPr>
          <p:grpSpPr>
            <a:xfrm>
              <a:off x="6836370" y="3047151"/>
              <a:ext cx="861143" cy="714122"/>
              <a:chOff x="4547524" y="3431158"/>
              <a:chExt cx="861143" cy="714122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4547524" y="3584088"/>
                <a:ext cx="861143" cy="56119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5" name="Rectangle à coins arrondis 54"/>
              <p:cNvSpPr/>
              <p:nvPr/>
            </p:nvSpPr>
            <p:spPr>
              <a:xfrm>
                <a:off x="4637735" y="3436156"/>
                <a:ext cx="680719" cy="19146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759377" y="3432408"/>
                <a:ext cx="434715" cy="5279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721902" y="343240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166619" y="343115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4547524" y="3431158"/>
              <a:ext cx="861143" cy="714122"/>
              <a:chOff x="4547524" y="3431158"/>
              <a:chExt cx="861143" cy="714122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4547524" y="3584088"/>
                <a:ext cx="861143" cy="56119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4637735" y="3436156"/>
                <a:ext cx="680719" cy="19146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759377" y="3432408"/>
                <a:ext cx="434715" cy="5279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721902" y="343240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166619" y="343115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5451923" y="3431158"/>
              <a:ext cx="861143" cy="714122"/>
              <a:chOff x="4547524" y="3431158"/>
              <a:chExt cx="861143" cy="714122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4547524" y="3584088"/>
                <a:ext cx="861143" cy="56119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5" name="Rectangle à coins arrondis 24"/>
              <p:cNvSpPr/>
              <p:nvPr/>
            </p:nvSpPr>
            <p:spPr>
              <a:xfrm>
                <a:off x="4637735" y="3436156"/>
                <a:ext cx="680719" cy="19146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759377" y="3432408"/>
                <a:ext cx="434715" cy="5279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721902" y="343240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166619" y="343115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6343617" y="3423920"/>
              <a:ext cx="861143" cy="714122"/>
              <a:chOff x="4547524" y="3431158"/>
              <a:chExt cx="861143" cy="714122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4547524" y="3584088"/>
                <a:ext cx="861143" cy="56119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1" name="Rectangle à coins arrondis 30"/>
              <p:cNvSpPr/>
              <p:nvPr/>
            </p:nvSpPr>
            <p:spPr>
              <a:xfrm>
                <a:off x="4637735" y="3436156"/>
                <a:ext cx="680719" cy="19146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759377" y="3432408"/>
                <a:ext cx="434715" cy="5279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721902" y="343240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66619" y="343115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7243699" y="3412751"/>
              <a:ext cx="861143" cy="714122"/>
              <a:chOff x="4547524" y="3431158"/>
              <a:chExt cx="861143" cy="714122"/>
            </a:xfrm>
          </p:grpSpPr>
          <p:sp>
            <p:nvSpPr>
              <p:cNvPr id="36" name="Rectangle à coins arrondis 35"/>
              <p:cNvSpPr/>
              <p:nvPr/>
            </p:nvSpPr>
            <p:spPr>
              <a:xfrm>
                <a:off x="4547524" y="3584088"/>
                <a:ext cx="861143" cy="56119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7" name="Rectangle à coins arrondis 36"/>
              <p:cNvSpPr/>
              <p:nvPr/>
            </p:nvSpPr>
            <p:spPr>
              <a:xfrm>
                <a:off x="4637735" y="3436156"/>
                <a:ext cx="680719" cy="19146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759377" y="3432408"/>
                <a:ext cx="434715" cy="5279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721902" y="343240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166619" y="3431158"/>
                <a:ext cx="45719" cy="52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sp>
          <p:nvSpPr>
            <p:cNvPr id="59" name="Ellipse 58"/>
            <p:cNvSpPr/>
            <p:nvPr/>
          </p:nvSpPr>
          <p:spPr>
            <a:xfrm>
              <a:off x="4744761" y="3825966"/>
              <a:ext cx="82420" cy="952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4873913" y="3834129"/>
              <a:ext cx="82420" cy="95280"/>
            </a:xfrm>
            <a:prstGeom prst="ellipse">
              <a:avLst/>
            </a:prstGeom>
            <a:solidFill>
              <a:srgbClr val="D76E59"/>
            </a:solidFill>
            <a:ln>
              <a:solidFill>
                <a:srgbClr val="D76E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4081052" y="1225331"/>
              <a:ext cx="1449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5°C -  75%RH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017053" y="623777"/>
              <a:ext cx="45719" cy="1410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228168" y="623777"/>
              <a:ext cx="45719" cy="1410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973338" y="1964314"/>
              <a:ext cx="176862" cy="63711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7868197" y="2248230"/>
              <a:ext cx="454596" cy="454330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7868197" y="2357302"/>
              <a:ext cx="454596" cy="34107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6544317" y="97760"/>
              <a:ext cx="177929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fr-FR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hum</a:t>
              </a:r>
              <a:r>
                <a:rPr lang="fr-F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-T</a:t>
              </a:r>
              <a:r>
                <a:rPr lang="fr-FR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sec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% RH</a:t>
              </a:r>
              <a:endParaRPr lang="fr-F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Forme libre 67"/>
            <p:cNvSpPr/>
            <p:nvPr/>
          </p:nvSpPr>
          <p:spPr>
            <a:xfrm>
              <a:off x="6946682" y="482009"/>
              <a:ext cx="1098724" cy="198475"/>
            </a:xfrm>
            <a:custGeom>
              <a:avLst/>
              <a:gdLst>
                <a:gd name="connsiteX0" fmla="*/ 1098724 w 1098724"/>
                <a:gd name="connsiteY0" fmla="*/ 134679 h 198475"/>
                <a:gd name="connsiteX1" fmla="*/ 1056194 w 1098724"/>
                <a:gd name="connsiteY1" fmla="*/ 99238 h 198475"/>
                <a:gd name="connsiteX2" fmla="*/ 999487 w 1098724"/>
                <a:gd name="connsiteY2" fmla="*/ 85061 h 198475"/>
                <a:gd name="connsiteX3" fmla="*/ 829366 w 1098724"/>
                <a:gd name="connsiteY3" fmla="*/ 99238 h 198475"/>
                <a:gd name="connsiteX4" fmla="*/ 808101 w 1098724"/>
                <a:gd name="connsiteY4" fmla="*/ 106326 h 198475"/>
                <a:gd name="connsiteX5" fmla="*/ 645068 w 1098724"/>
                <a:gd name="connsiteY5" fmla="*/ 191386 h 198475"/>
                <a:gd name="connsiteX6" fmla="*/ 588361 w 1098724"/>
                <a:gd name="connsiteY6" fmla="*/ 198475 h 198475"/>
                <a:gd name="connsiteX7" fmla="*/ 489124 w 1098724"/>
                <a:gd name="connsiteY7" fmla="*/ 191386 h 198475"/>
                <a:gd name="connsiteX8" fmla="*/ 411152 w 1098724"/>
                <a:gd name="connsiteY8" fmla="*/ 106326 h 198475"/>
                <a:gd name="connsiteX9" fmla="*/ 375710 w 1098724"/>
                <a:gd name="connsiteY9" fmla="*/ 56707 h 198475"/>
                <a:gd name="connsiteX10" fmla="*/ 319003 w 1098724"/>
                <a:gd name="connsiteY10" fmla="*/ 35442 h 198475"/>
                <a:gd name="connsiteX11" fmla="*/ 276473 w 1098724"/>
                <a:gd name="connsiteY11" fmla="*/ 42531 h 198475"/>
                <a:gd name="connsiteX12" fmla="*/ 184324 w 1098724"/>
                <a:gd name="connsiteY12" fmla="*/ 106326 h 198475"/>
                <a:gd name="connsiteX13" fmla="*/ 106352 w 1098724"/>
                <a:gd name="connsiteY13" fmla="*/ 141768 h 198475"/>
                <a:gd name="connsiteX14" fmla="*/ 77999 w 1098724"/>
                <a:gd name="connsiteY14" fmla="*/ 134679 h 198475"/>
                <a:gd name="connsiteX15" fmla="*/ 14203 w 1098724"/>
                <a:gd name="connsiteY15" fmla="*/ 28354 h 198475"/>
                <a:gd name="connsiteX16" fmla="*/ 27 w 1098724"/>
                <a:gd name="connsiteY16" fmla="*/ 0 h 1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724" h="198475">
                  <a:moveTo>
                    <a:pt x="1098724" y="134679"/>
                  </a:moveTo>
                  <a:cubicBezTo>
                    <a:pt x="1084547" y="122865"/>
                    <a:pt x="1072700" y="107491"/>
                    <a:pt x="1056194" y="99238"/>
                  </a:cubicBezTo>
                  <a:cubicBezTo>
                    <a:pt x="1038767" y="90525"/>
                    <a:pt x="999487" y="85061"/>
                    <a:pt x="999487" y="85061"/>
                  </a:cubicBezTo>
                  <a:cubicBezTo>
                    <a:pt x="942780" y="89787"/>
                    <a:pt x="885922" y="92954"/>
                    <a:pt x="829366" y="99238"/>
                  </a:cubicBezTo>
                  <a:cubicBezTo>
                    <a:pt x="821940" y="100063"/>
                    <a:pt x="814680" y="102784"/>
                    <a:pt x="808101" y="106326"/>
                  </a:cubicBezTo>
                  <a:cubicBezTo>
                    <a:pt x="737884" y="144135"/>
                    <a:pt x="725801" y="164475"/>
                    <a:pt x="645068" y="191386"/>
                  </a:cubicBezTo>
                  <a:cubicBezTo>
                    <a:pt x="626996" y="197410"/>
                    <a:pt x="607263" y="196112"/>
                    <a:pt x="588361" y="198475"/>
                  </a:cubicBezTo>
                  <a:cubicBezTo>
                    <a:pt x="555282" y="196112"/>
                    <a:pt x="521011" y="200497"/>
                    <a:pt x="489124" y="191386"/>
                  </a:cubicBezTo>
                  <a:cubicBezTo>
                    <a:pt x="439704" y="177266"/>
                    <a:pt x="434877" y="143231"/>
                    <a:pt x="411152" y="106326"/>
                  </a:cubicBezTo>
                  <a:cubicBezTo>
                    <a:pt x="400161" y="89229"/>
                    <a:pt x="391821" y="69100"/>
                    <a:pt x="375710" y="56707"/>
                  </a:cubicBezTo>
                  <a:cubicBezTo>
                    <a:pt x="359709" y="44398"/>
                    <a:pt x="337905" y="42530"/>
                    <a:pt x="319003" y="35442"/>
                  </a:cubicBezTo>
                  <a:cubicBezTo>
                    <a:pt x="304826" y="37805"/>
                    <a:pt x="289191" y="35837"/>
                    <a:pt x="276473" y="42531"/>
                  </a:cubicBezTo>
                  <a:cubicBezTo>
                    <a:pt x="243413" y="59931"/>
                    <a:pt x="216089" y="86662"/>
                    <a:pt x="184324" y="106326"/>
                  </a:cubicBezTo>
                  <a:cubicBezTo>
                    <a:pt x="147351" y="129214"/>
                    <a:pt x="138326" y="131109"/>
                    <a:pt x="106352" y="141768"/>
                  </a:cubicBezTo>
                  <a:cubicBezTo>
                    <a:pt x="96901" y="139405"/>
                    <a:pt x="84582" y="141860"/>
                    <a:pt x="77999" y="134679"/>
                  </a:cubicBezTo>
                  <a:cubicBezTo>
                    <a:pt x="32112" y="84620"/>
                    <a:pt x="38932" y="71630"/>
                    <a:pt x="14203" y="28354"/>
                  </a:cubicBezTo>
                  <a:cubicBezTo>
                    <a:pt x="-1284" y="1252"/>
                    <a:pt x="27" y="16682"/>
                    <a:pt x="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9" name="Forme libre 68"/>
            <p:cNvSpPr/>
            <p:nvPr/>
          </p:nvSpPr>
          <p:spPr>
            <a:xfrm>
              <a:off x="7043704" y="446150"/>
              <a:ext cx="1216689" cy="284508"/>
            </a:xfrm>
            <a:custGeom>
              <a:avLst/>
              <a:gdLst>
                <a:gd name="connsiteX0" fmla="*/ 1098724 w 1098724"/>
                <a:gd name="connsiteY0" fmla="*/ 134679 h 198475"/>
                <a:gd name="connsiteX1" fmla="*/ 1056194 w 1098724"/>
                <a:gd name="connsiteY1" fmla="*/ 99238 h 198475"/>
                <a:gd name="connsiteX2" fmla="*/ 999487 w 1098724"/>
                <a:gd name="connsiteY2" fmla="*/ 85061 h 198475"/>
                <a:gd name="connsiteX3" fmla="*/ 829366 w 1098724"/>
                <a:gd name="connsiteY3" fmla="*/ 99238 h 198475"/>
                <a:gd name="connsiteX4" fmla="*/ 808101 w 1098724"/>
                <a:gd name="connsiteY4" fmla="*/ 106326 h 198475"/>
                <a:gd name="connsiteX5" fmla="*/ 645068 w 1098724"/>
                <a:gd name="connsiteY5" fmla="*/ 191386 h 198475"/>
                <a:gd name="connsiteX6" fmla="*/ 588361 w 1098724"/>
                <a:gd name="connsiteY6" fmla="*/ 198475 h 198475"/>
                <a:gd name="connsiteX7" fmla="*/ 489124 w 1098724"/>
                <a:gd name="connsiteY7" fmla="*/ 191386 h 198475"/>
                <a:gd name="connsiteX8" fmla="*/ 411152 w 1098724"/>
                <a:gd name="connsiteY8" fmla="*/ 106326 h 198475"/>
                <a:gd name="connsiteX9" fmla="*/ 375710 w 1098724"/>
                <a:gd name="connsiteY9" fmla="*/ 56707 h 198475"/>
                <a:gd name="connsiteX10" fmla="*/ 319003 w 1098724"/>
                <a:gd name="connsiteY10" fmla="*/ 35442 h 198475"/>
                <a:gd name="connsiteX11" fmla="*/ 276473 w 1098724"/>
                <a:gd name="connsiteY11" fmla="*/ 42531 h 198475"/>
                <a:gd name="connsiteX12" fmla="*/ 184324 w 1098724"/>
                <a:gd name="connsiteY12" fmla="*/ 106326 h 198475"/>
                <a:gd name="connsiteX13" fmla="*/ 106352 w 1098724"/>
                <a:gd name="connsiteY13" fmla="*/ 141768 h 198475"/>
                <a:gd name="connsiteX14" fmla="*/ 77999 w 1098724"/>
                <a:gd name="connsiteY14" fmla="*/ 134679 h 198475"/>
                <a:gd name="connsiteX15" fmla="*/ 14203 w 1098724"/>
                <a:gd name="connsiteY15" fmla="*/ 28354 h 198475"/>
                <a:gd name="connsiteX16" fmla="*/ 27 w 1098724"/>
                <a:gd name="connsiteY16" fmla="*/ 0 h 1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724" h="198475">
                  <a:moveTo>
                    <a:pt x="1098724" y="134679"/>
                  </a:moveTo>
                  <a:cubicBezTo>
                    <a:pt x="1084547" y="122865"/>
                    <a:pt x="1072700" y="107491"/>
                    <a:pt x="1056194" y="99238"/>
                  </a:cubicBezTo>
                  <a:cubicBezTo>
                    <a:pt x="1038767" y="90525"/>
                    <a:pt x="999487" y="85061"/>
                    <a:pt x="999487" y="85061"/>
                  </a:cubicBezTo>
                  <a:cubicBezTo>
                    <a:pt x="942780" y="89787"/>
                    <a:pt x="885922" y="92954"/>
                    <a:pt x="829366" y="99238"/>
                  </a:cubicBezTo>
                  <a:cubicBezTo>
                    <a:pt x="821940" y="100063"/>
                    <a:pt x="814680" y="102784"/>
                    <a:pt x="808101" y="106326"/>
                  </a:cubicBezTo>
                  <a:cubicBezTo>
                    <a:pt x="737884" y="144135"/>
                    <a:pt x="725801" y="164475"/>
                    <a:pt x="645068" y="191386"/>
                  </a:cubicBezTo>
                  <a:cubicBezTo>
                    <a:pt x="626996" y="197410"/>
                    <a:pt x="607263" y="196112"/>
                    <a:pt x="588361" y="198475"/>
                  </a:cubicBezTo>
                  <a:cubicBezTo>
                    <a:pt x="555282" y="196112"/>
                    <a:pt x="521011" y="200497"/>
                    <a:pt x="489124" y="191386"/>
                  </a:cubicBezTo>
                  <a:cubicBezTo>
                    <a:pt x="439704" y="177266"/>
                    <a:pt x="434877" y="143231"/>
                    <a:pt x="411152" y="106326"/>
                  </a:cubicBezTo>
                  <a:cubicBezTo>
                    <a:pt x="400161" y="89229"/>
                    <a:pt x="391821" y="69100"/>
                    <a:pt x="375710" y="56707"/>
                  </a:cubicBezTo>
                  <a:cubicBezTo>
                    <a:pt x="359709" y="44398"/>
                    <a:pt x="337905" y="42530"/>
                    <a:pt x="319003" y="35442"/>
                  </a:cubicBezTo>
                  <a:cubicBezTo>
                    <a:pt x="304826" y="37805"/>
                    <a:pt x="289191" y="35837"/>
                    <a:pt x="276473" y="42531"/>
                  </a:cubicBezTo>
                  <a:cubicBezTo>
                    <a:pt x="243413" y="59931"/>
                    <a:pt x="216089" y="86662"/>
                    <a:pt x="184324" y="106326"/>
                  </a:cubicBezTo>
                  <a:cubicBezTo>
                    <a:pt x="147351" y="129214"/>
                    <a:pt x="138326" y="131109"/>
                    <a:pt x="106352" y="141768"/>
                  </a:cubicBezTo>
                  <a:cubicBezTo>
                    <a:pt x="96901" y="139405"/>
                    <a:pt x="84582" y="141860"/>
                    <a:pt x="77999" y="134679"/>
                  </a:cubicBezTo>
                  <a:cubicBezTo>
                    <a:pt x="32112" y="84620"/>
                    <a:pt x="38932" y="71630"/>
                    <a:pt x="14203" y="28354"/>
                  </a:cubicBezTo>
                  <a:cubicBezTo>
                    <a:pt x="-1284" y="1252"/>
                    <a:pt x="27" y="16682"/>
                    <a:pt x="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cxnSp>
          <p:nvCxnSpPr>
            <p:cNvPr id="71" name="Connecteur droit avec flèche 70"/>
            <p:cNvCxnSpPr/>
            <p:nvPr/>
          </p:nvCxnSpPr>
          <p:spPr>
            <a:xfrm flipV="1">
              <a:off x="4460682" y="4068612"/>
              <a:ext cx="366499" cy="2639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4068696" y="4249948"/>
              <a:ext cx="252248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5°C -  98%RH</a:t>
              </a:r>
            </a:p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(solution saturée de K</a:t>
              </a:r>
              <a:r>
                <a:rPr lang="fr-FR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fr-FR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73" name="Connecteur droit avec flèche 72"/>
            <p:cNvCxnSpPr/>
            <p:nvPr/>
          </p:nvCxnSpPr>
          <p:spPr>
            <a:xfrm flipV="1">
              <a:off x="4547524" y="4079820"/>
              <a:ext cx="1116178" cy="2527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 flipV="1">
              <a:off x="5193637" y="4036517"/>
              <a:ext cx="1447119" cy="367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/>
            <p:cNvCxnSpPr/>
            <p:nvPr/>
          </p:nvCxnSpPr>
          <p:spPr>
            <a:xfrm flipV="1">
              <a:off x="5880402" y="4036516"/>
              <a:ext cx="1644235" cy="3676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lèche droite 76"/>
            <p:cNvSpPr/>
            <p:nvPr/>
          </p:nvSpPr>
          <p:spPr>
            <a:xfrm>
              <a:off x="4367775" y="6157989"/>
              <a:ext cx="551405" cy="242262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cxnSp>
          <p:nvCxnSpPr>
            <p:cNvPr id="79" name="Connecteur droit avec flèche 78"/>
            <p:cNvCxnSpPr/>
            <p:nvPr/>
          </p:nvCxnSpPr>
          <p:spPr>
            <a:xfrm flipH="1" flipV="1">
              <a:off x="5605945" y="5639496"/>
              <a:ext cx="15903" cy="993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/>
            <p:nvPr/>
          </p:nvCxnSpPr>
          <p:spPr>
            <a:xfrm>
              <a:off x="5466397" y="6633409"/>
              <a:ext cx="20977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5940188" y="5956931"/>
              <a:ext cx="1208246" cy="44332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 flipH="1">
              <a:off x="5480452" y="2673177"/>
              <a:ext cx="337384" cy="37397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ZoneTexte 86"/>
            <p:cNvSpPr txBox="1"/>
            <p:nvPr/>
          </p:nvSpPr>
          <p:spPr>
            <a:xfrm>
              <a:off x="4737055" y="2205684"/>
              <a:ext cx="2411379" cy="6155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Membranes scellées hermétiquement</a:t>
              </a: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4481700" y="5452139"/>
              <a:ext cx="1475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fr-FR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H2O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/m</a:t>
              </a:r>
              <a:r>
                <a:rPr lang="fr-FR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fr-FR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membrane</a:t>
              </a:r>
              <a:endParaRPr lang="fr-FR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3" name="Connecteur droit 92"/>
            <p:cNvCxnSpPr/>
            <p:nvPr/>
          </p:nvCxnSpPr>
          <p:spPr>
            <a:xfrm>
              <a:off x="6477689" y="6136452"/>
              <a:ext cx="4097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ZoneTexte 96"/>
            <p:cNvSpPr txBox="1"/>
            <p:nvPr/>
          </p:nvSpPr>
          <p:spPr>
            <a:xfrm>
              <a:off x="6821471" y="5756951"/>
              <a:ext cx="240438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Pente = perte d’eau à l’équilibre</a:t>
              </a:r>
            </a:p>
          </p:txBody>
        </p:sp>
        <p:sp>
          <p:nvSpPr>
            <p:cNvPr id="99" name="Forme libre 98"/>
            <p:cNvSpPr/>
            <p:nvPr/>
          </p:nvSpPr>
          <p:spPr>
            <a:xfrm>
              <a:off x="6718691" y="6140750"/>
              <a:ext cx="25400" cy="95250"/>
            </a:xfrm>
            <a:custGeom>
              <a:avLst/>
              <a:gdLst>
                <a:gd name="connsiteX0" fmla="*/ 0 w 25400"/>
                <a:gd name="connsiteY0" fmla="*/ 0 h 95250"/>
                <a:gd name="connsiteX1" fmla="*/ 0 w 25400"/>
                <a:gd name="connsiteY1" fmla="*/ 0 h 95250"/>
                <a:gd name="connsiteX2" fmla="*/ 19050 w 25400"/>
                <a:gd name="connsiteY2" fmla="*/ 88900 h 95250"/>
                <a:gd name="connsiteX3" fmla="*/ 19050 w 25400"/>
                <a:gd name="connsiteY3" fmla="*/ 95250 h 95250"/>
                <a:gd name="connsiteX4" fmla="*/ 12700 w 25400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95250">
                  <a:moveTo>
                    <a:pt x="0" y="0"/>
                  </a:moveTo>
                  <a:lnTo>
                    <a:pt x="0" y="0"/>
                  </a:lnTo>
                  <a:cubicBezTo>
                    <a:pt x="32704" y="65408"/>
                    <a:pt x="27461" y="30023"/>
                    <a:pt x="19050" y="88900"/>
                  </a:cubicBezTo>
                  <a:cubicBezTo>
                    <a:pt x="18751" y="90995"/>
                    <a:pt x="19050" y="93133"/>
                    <a:pt x="19050" y="95250"/>
                  </a:cubicBezTo>
                  <a:lnTo>
                    <a:pt x="12700" y="952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5585844" y="3816332"/>
              <a:ext cx="82420" cy="952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714996" y="3824495"/>
              <a:ext cx="82420" cy="95280"/>
            </a:xfrm>
            <a:prstGeom prst="ellipse">
              <a:avLst/>
            </a:prstGeom>
            <a:solidFill>
              <a:srgbClr val="D76E59"/>
            </a:solidFill>
            <a:ln>
              <a:solidFill>
                <a:srgbClr val="D76E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6461661" y="3818265"/>
              <a:ext cx="82420" cy="952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6590813" y="3826428"/>
              <a:ext cx="82420" cy="95280"/>
            </a:xfrm>
            <a:prstGeom prst="ellipse">
              <a:avLst/>
            </a:prstGeom>
            <a:solidFill>
              <a:srgbClr val="D76E59"/>
            </a:solidFill>
            <a:ln>
              <a:solidFill>
                <a:srgbClr val="D76E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7381848" y="3829838"/>
              <a:ext cx="82420" cy="952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7511000" y="3838001"/>
              <a:ext cx="82420" cy="95280"/>
            </a:xfrm>
            <a:prstGeom prst="ellipse">
              <a:avLst/>
            </a:prstGeom>
            <a:solidFill>
              <a:srgbClr val="D76E59"/>
            </a:solidFill>
            <a:ln>
              <a:solidFill>
                <a:srgbClr val="D76E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cxnSp>
          <p:nvCxnSpPr>
            <p:cNvPr id="110" name="Connecteur droit avec flèche 109"/>
            <p:cNvCxnSpPr/>
            <p:nvPr/>
          </p:nvCxnSpPr>
          <p:spPr>
            <a:xfrm>
              <a:off x="5970236" y="2802429"/>
              <a:ext cx="252617" cy="24472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orme libre 116"/>
            <p:cNvSpPr/>
            <p:nvPr/>
          </p:nvSpPr>
          <p:spPr>
            <a:xfrm>
              <a:off x="7624134" y="3747543"/>
              <a:ext cx="2048256" cy="493776"/>
            </a:xfrm>
            <a:custGeom>
              <a:avLst/>
              <a:gdLst>
                <a:gd name="connsiteX0" fmla="*/ 0 w 2048256"/>
                <a:gd name="connsiteY0" fmla="*/ 219456 h 493776"/>
                <a:gd name="connsiteX1" fmla="*/ 45720 w 2048256"/>
                <a:gd name="connsiteY1" fmla="*/ 237744 h 493776"/>
                <a:gd name="connsiteX2" fmla="*/ 146304 w 2048256"/>
                <a:gd name="connsiteY2" fmla="*/ 301752 h 493776"/>
                <a:gd name="connsiteX3" fmla="*/ 173736 w 2048256"/>
                <a:gd name="connsiteY3" fmla="*/ 320040 h 493776"/>
                <a:gd name="connsiteX4" fmla="*/ 210312 w 2048256"/>
                <a:gd name="connsiteY4" fmla="*/ 329184 h 493776"/>
                <a:gd name="connsiteX5" fmla="*/ 265176 w 2048256"/>
                <a:gd name="connsiteY5" fmla="*/ 365760 h 493776"/>
                <a:gd name="connsiteX6" fmla="*/ 393192 w 2048256"/>
                <a:gd name="connsiteY6" fmla="*/ 411480 h 493776"/>
                <a:gd name="connsiteX7" fmla="*/ 475488 w 2048256"/>
                <a:gd name="connsiteY7" fmla="*/ 420624 h 493776"/>
                <a:gd name="connsiteX8" fmla="*/ 502920 w 2048256"/>
                <a:gd name="connsiteY8" fmla="*/ 438912 h 493776"/>
                <a:gd name="connsiteX9" fmla="*/ 868680 w 2048256"/>
                <a:gd name="connsiteY9" fmla="*/ 484632 h 493776"/>
                <a:gd name="connsiteX10" fmla="*/ 996696 w 2048256"/>
                <a:gd name="connsiteY10" fmla="*/ 493776 h 493776"/>
                <a:gd name="connsiteX11" fmla="*/ 1325880 w 2048256"/>
                <a:gd name="connsiteY11" fmla="*/ 484632 h 493776"/>
                <a:gd name="connsiteX12" fmla="*/ 1463040 w 2048256"/>
                <a:gd name="connsiteY12" fmla="*/ 438912 h 493776"/>
                <a:gd name="connsiteX13" fmla="*/ 1508760 w 2048256"/>
                <a:gd name="connsiteY13" fmla="*/ 429768 h 493776"/>
                <a:gd name="connsiteX14" fmla="*/ 1773936 w 2048256"/>
                <a:gd name="connsiteY14" fmla="*/ 274320 h 493776"/>
                <a:gd name="connsiteX15" fmla="*/ 1856232 w 2048256"/>
                <a:gd name="connsiteY15" fmla="*/ 219456 h 493776"/>
                <a:gd name="connsiteX16" fmla="*/ 1984248 w 2048256"/>
                <a:gd name="connsiteY16" fmla="*/ 82296 h 493776"/>
                <a:gd name="connsiteX17" fmla="*/ 2029968 w 2048256"/>
                <a:gd name="connsiteY17" fmla="*/ 27432 h 493776"/>
                <a:gd name="connsiteX18" fmla="*/ 2048256 w 2048256"/>
                <a:gd name="connsiteY18" fmla="*/ 0 h 49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48256" h="493776">
                  <a:moveTo>
                    <a:pt x="0" y="219456"/>
                  </a:moveTo>
                  <a:cubicBezTo>
                    <a:pt x="15240" y="225552"/>
                    <a:pt x="31414" y="229697"/>
                    <a:pt x="45720" y="237744"/>
                  </a:cubicBezTo>
                  <a:cubicBezTo>
                    <a:pt x="80357" y="257228"/>
                    <a:pt x="112875" y="280262"/>
                    <a:pt x="146304" y="301752"/>
                  </a:cubicBezTo>
                  <a:cubicBezTo>
                    <a:pt x="155548" y="307695"/>
                    <a:pt x="163074" y="317375"/>
                    <a:pt x="173736" y="320040"/>
                  </a:cubicBezTo>
                  <a:lnTo>
                    <a:pt x="210312" y="329184"/>
                  </a:lnTo>
                  <a:cubicBezTo>
                    <a:pt x="228600" y="341376"/>
                    <a:pt x="245880" y="355235"/>
                    <a:pt x="265176" y="365760"/>
                  </a:cubicBezTo>
                  <a:cubicBezTo>
                    <a:pt x="285991" y="377114"/>
                    <a:pt x="386494" y="409992"/>
                    <a:pt x="393192" y="411480"/>
                  </a:cubicBezTo>
                  <a:cubicBezTo>
                    <a:pt x="420136" y="417467"/>
                    <a:pt x="448056" y="417576"/>
                    <a:pt x="475488" y="420624"/>
                  </a:cubicBezTo>
                  <a:cubicBezTo>
                    <a:pt x="484632" y="426720"/>
                    <a:pt x="492119" y="436887"/>
                    <a:pt x="502920" y="438912"/>
                  </a:cubicBezTo>
                  <a:cubicBezTo>
                    <a:pt x="612840" y="459522"/>
                    <a:pt x="750395" y="475169"/>
                    <a:pt x="868680" y="484632"/>
                  </a:cubicBezTo>
                  <a:lnTo>
                    <a:pt x="996696" y="493776"/>
                  </a:lnTo>
                  <a:cubicBezTo>
                    <a:pt x="1106424" y="490728"/>
                    <a:pt x="1216862" y="497458"/>
                    <a:pt x="1325880" y="484632"/>
                  </a:cubicBezTo>
                  <a:cubicBezTo>
                    <a:pt x="1373743" y="479001"/>
                    <a:pt x="1415783" y="448363"/>
                    <a:pt x="1463040" y="438912"/>
                  </a:cubicBezTo>
                  <a:lnTo>
                    <a:pt x="1508760" y="429768"/>
                  </a:lnTo>
                  <a:cubicBezTo>
                    <a:pt x="1708854" y="329721"/>
                    <a:pt x="1600790" y="392374"/>
                    <a:pt x="1773936" y="274320"/>
                  </a:cubicBezTo>
                  <a:cubicBezTo>
                    <a:pt x="1801176" y="255747"/>
                    <a:pt x="1832919" y="242769"/>
                    <a:pt x="1856232" y="219456"/>
                  </a:cubicBezTo>
                  <a:cubicBezTo>
                    <a:pt x="1938615" y="137073"/>
                    <a:pt x="1937680" y="147491"/>
                    <a:pt x="1984248" y="82296"/>
                  </a:cubicBezTo>
                  <a:cubicBezTo>
                    <a:pt x="2052356" y="-13056"/>
                    <a:pt x="1944582" y="129895"/>
                    <a:pt x="2029968" y="27432"/>
                  </a:cubicBezTo>
                  <a:cubicBezTo>
                    <a:pt x="2037003" y="18989"/>
                    <a:pt x="2048256" y="0"/>
                    <a:pt x="2048256" y="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9885177" y="3230567"/>
              <a:ext cx="239652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Lecteur de fibre optique non invasive  pour suivi O</a:t>
              </a:r>
              <a:r>
                <a:rPr lang="fr-FR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fr-FR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Éclair 119"/>
            <p:cNvSpPr/>
            <p:nvPr/>
          </p:nvSpPr>
          <p:spPr>
            <a:xfrm>
              <a:off x="9471349" y="3561586"/>
              <a:ext cx="349772" cy="399374"/>
            </a:xfrm>
            <a:prstGeom prst="lightningBolt">
              <a:avLst/>
            </a:prstGeom>
            <a:solidFill>
              <a:srgbClr val="42E6EE"/>
            </a:solidFill>
            <a:ln>
              <a:solidFill>
                <a:srgbClr val="42E6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23" name="Forme libre 122"/>
            <p:cNvSpPr/>
            <p:nvPr/>
          </p:nvSpPr>
          <p:spPr>
            <a:xfrm>
              <a:off x="7424928" y="3959352"/>
              <a:ext cx="2304288" cy="932688"/>
            </a:xfrm>
            <a:custGeom>
              <a:avLst/>
              <a:gdLst>
                <a:gd name="connsiteX0" fmla="*/ 0 w 2304288"/>
                <a:gd name="connsiteY0" fmla="*/ 0 h 932688"/>
                <a:gd name="connsiteX1" fmla="*/ 173736 w 2304288"/>
                <a:gd name="connsiteY1" fmla="*/ 228600 h 932688"/>
                <a:gd name="connsiteX2" fmla="*/ 228600 w 2304288"/>
                <a:gd name="connsiteY2" fmla="*/ 310896 h 932688"/>
                <a:gd name="connsiteX3" fmla="*/ 384048 w 2304288"/>
                <a:gd name="connsiteY3" fmla="*/ 466344 h 932688"/>
                <a:gd name="connsiteX4" fmla="*/ 603504 w 2304288"/>
                <a:gd name="connsiteY4" fmla="*/ 612648 h 932688"/>
                <a:gd name="connsiteX5" fmla="*/ 630936 w 2304288"/>
                <a:gd name="connsiteY5" fmla="*/ 621792 h 932688"/>
                <a:gd name="connsiteX6" fmla="*/ 749808 w 2304288"/>
                <a:gd name="connsiteY6" fmla="*/ 676656 h 932688"/>
                <a:gd name="connsiteX7" fmla="*/ 905256 w 2304288"/>
                <a:gd name="connsiteY7" fmla="*/ 731520 h 932688"/>
                <a:gd name="connsiteX8" fmla="*/ 941832 w 2304288"/>
                <a:gd name="connsiteY8" fmla="*/ 749808 h 932688"/>
                <a:gd name="connsiteX9" fmla="*/ 1078992 w 2304288"/>
                <a:gd name="connsiteY9" fmla="*/ 795528 h 932688"/>
                <a:gd name="connsiteX10" fmla="*/ 1197864 w 2304288"/>
                <a:gd name="connsiteY10" fmla="*/ 841248 h 932688"/>
                <a:gd name="connsiteX11" fmla="*/ 1225296 w 2304288"/>
                <a:gd name="connsiteY11" fmla="*/ 850392 h 932688"/>
                <a:gd name="connsiteX12" fmla="*/ 1335024 w 2304288"/>
                <a:gd name="connsiteY12" fmla="*/ 868680 h 932688"/>
                <a:gd name="connsiteX13" fmla="*/ 1636776 w 2304288"/>
                <a:gd name="connsiteY13" fmla="*/ 905256 h 932688"/>
                <a:gd name="connsiteX14" fmla="*/ 1901952 w 2304288"/>
                <a:gd name="connsiteY14" fmla="*/ 932688 h 932688"/>
                <a:gd name="connsiteX15" fmla="*/ 2176272 w 2304288"/>
                <a:gd name="connsiteY15" fmla="*/ 923544 h 932688"/>
                <a:gd name="connsiteX16" fmla="*/ 2221992 w 2304288"/>
                <a:gd name="connsiteY16" fmla="*/ 896112 h 932688"/>
                <a:gd name="connsiteX17" fmla="*/ 2258568 w 2304288"/>
                <a:gd name="connsiteY17" fmla="*/ 886968 h 932688"/>
                <a:gd name="connsiteX18" fmla="*/ 2304288 w 2304288"/>
                <a:gd name="connsiteY18" fmla="*/ 877824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04288" h="932688">
                  <a:moveTo>
                    <a:pt x="0" y="0"/>
                  </a:moveTo>
                  <a:cubicBezTo>
                    <a:pt x="62129" y="77662"/>
                    <a:pt x="117524" y="144282"/>
                    <a:pt x="173736" y="228600"/>
                  </a:cubicBezTo>
                  <a:cubicBezTo>
                    <a:pt x="192024" y="256032"/>
                    <a:pt x="208171" y="285019"/>
                    <a:pt x="228600" y="310896"/>
                  </a:cubicBezTo>
                  <a:cubicBezTo>
                    <a:pt x="265513" y="357653"/>
                    <a:pt x="333020" y="429667"/>
                    <a:pt x="384048" y="466344"/>
                  </a:cubicBezTo>
                  <a:cubicBezTo>
                    <a:pt x="455439" y="517656"/>
                    <a:pt x="520098" y="584846"/>
                    <a:pt x="603504" y="612648"/>
                  </a:cubicBezTo>
                  <a:cubicBezTo>
                    <a:pt x="612648" y="615696"/>
                    <a:pt x="622106" y="617929"/>
                    <a:pt x="630936" y="621792"/>
                  </a:cubicBezTo>
                  <a:cubicBezTo>
                    <a:pt x="670918" y="639284"/>
                    <a:pt x="709289" y="660448"/>
                    <a:pt x="749808" y="676656"/>
                  </a:cubicBezTo>
                  <a:cubicBezTo>
                    <a:pt x="800826" y="697063"/>
                    <a:pt x="853907" y="711959"/>
                    <a:pt x="905256" y="731520"/>
                  </a:cubicBezTo>
                  <a:cubicBezTo>
                    <a:pt x="917994" y="736373"/>
                    <a:pt x="929041" y="745096"/>
                    <a:pt x="941832" y="749808"/>
                  </a:cubicBezTo>
                  <a:cubicBezTo>
                    <a:pt x="987054" y="766469"/>
                    <a:pt x="1034011" y="778228"/>
                    <a:pt x="1078992" y="795528"/>
                  </a:cubicBezTo>
                  <a:lnTo>
                    <a:pt x="1197864" y="841248"/>
                  </a:lnTo>
                  <a:cubicBezTo>
                    <a:pt x="1206889" y="844632"/>
                    <a:pt x="1215845" y="848502"/>
                    <a:pt x="1225296" y="850392"/>
                  </a:cubicBezTo>
                  <a:cubicBezTo>
                    <a:pt x="1261656" y="857664"/>
                    <a:pt x="1298344" y="863246"/>
                    <a:pt x="1335024" y="868680"/>
                  </a:cubicBezTo>
                  <a:cubicBezTo>
                    <a:pt x="1487306" y="891240"/>
                    <a:pt x="1473729" y="885493"/>
                    <a:pt x="1636776" y="905256"/>
                  </a:cubicBezTo>
                  <a:cubicBezTo>
                    <a:pt x="1860062" y="932321"/>
                    <a:pt x="1687378" y="917361"/>
                    <a:pt x="1901952" y="932688"/>
                  </a:cubicBezTo>
                  <a:cubicBezTo>
                    <a:pt x="1993392" y="929640"/>
                    <a:pt x="2085373" y="933932"/>
                    <a:pt x="2176272" y="923544"/>
                  </a:cubicBezTo>
                  <a:cubicBezTo>
                    <a:pt x="2193930" y="921526"/>
                    <a:pt x="2205751" y="903330"/>
                    <a:pt x="2221992" y="896112"/>
                  </a:cubicBezTo>
                  <a:cubicBezTo>
                    <a:pt x="2233476" y="891008"/>
                    <a:pt x="2246484" y="890420"/>
                    <a:pt x="2258568" y="886968"/>
                  </a:cubicBezTo>
                  <a:cubicBezTo>
                    <a:pt x="2297319" y="875896"/>
                    <a:pt x="2272860" y="877824"/>
                    <a:pt x="2304288" y="877824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9821121" y="4928047"/>
              <a:ext cx="239652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Lecteur de fibre optique non invasive pour suivi de  CO</a:t>
              </a:r>
              <a:r>
                <a:rPr lang="fr-FR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25" name="Éclair 124"/>
            <p:cNvSpPr/>
            <p:nvPr/>
          </p:nvSpPr>
          <p:spPr>
            <a:xfrm>
              <a:off x="9518824" y="4675022"/>
              <a:ext cx="349772" cy="399374"/>
            </a:xfrm>
            <a:prstGeom prst="lightningBol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pic>
          <p:nvPicPr>
            <p:cNvPr id="126" name="Image 1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1062" y="3761086"/>
              <a:ext cx="1174900" cy="1044559"/>
            </a:xfrm>
            <a:prstGeom prst="rect">
              <a:avLst/>
            </a:prstGeom>
          </p:spPr>
        </p:pic>
        <p:pic>
          <p:nvPicPr>
            <p:cNvPr id="127" name="Image 1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18572" y="5590144"/>
              <a:ext cx="1096768" cy="975095"/>
            </a:xfrm>
            <a:prstGeom prst="rect">
              <a:avLst/>
            </a:prstGeom>
          </p:spPr>
        </p:pic>
        <p:cxnSp>
          <p:nvCxnSpPr>
            <p:cNvPr id="129" name="Connecteur droit avec flèche 128"/>
            <p:cNvCxnSpPr/>
            <p:nvPr/>
          </p:nvCxnSpPr>
          <p:spPr>
            <a:xfrm flipV="1">
              <a:off x="7868197" y="2673177"/>
              <a:ext cx="2241003" cy="1151318"/>
            </a:xfrm>
            <a:prstGeom prst="straightConnector1">
              <a:avLst/>
            </a:prstGeom>
            <a:ln w="28575">
              <a:solidFill>
                <a:srgbClr val="D76E59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ZoneTexte 129"/>
            <p:cNvSpPr txBox="1"/>
            <p:nvPr/>
          </p:nvSpPr>
          <p:spPr>
            <a:xfrm>
              <a:off x="10101089" y="2444579"/>
              <a:ext cx="16534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Atmosphère modifiée</a:t>
              </a: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11095797" y="3846277"/>
              <a:ext cx="108192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/>
                <a:t>%O</a:t>
              </a:r>
              <a:r>
                <a:rPr lang="fr-FR" sz="2400" b="1" baseline="-25000" dirty="0"/>
                <a:t>2</a:t>
              </a:r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10775837" y="5712547"/>
              <a:ext cx="137900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/>
                <a:t>%CO</a:t>
              </a:r>
              <a:r>
                <a:rPr lang="fr-FR" sz="2400" b="1" baseline="-25000" dirty="0"/>
                <a:t>2</a:t>
              </a:r>
            </a:p>
          </p:txBody>
        </p:sp>
      </p:grpSp>
      <p:sp>
        <p:nvSpPr>
          <p:cNvPr id="10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fr-FR" kern="0" dirty="0" smtClean="0"/>
              <a:t>Utilisation pour un projet de recherche</a:t>
            </a:r>
          </a:p>
        </p:txBody>
      </p:sp>
      <p:sp>
        <p:nvSpPr>
          <p:cNvPr id="70" name="Espace réservé du numéro de diapositive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2EC6-FE78-4AAB-A275-BAF92F1C8751}" type="slidenum">
              <a:rPr lang="fr-FR" altLang="en-US" smtClean="0"/>
              <a:pPr>
                <a:defRPr/>
              </a:pPr>
              <a:t>19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733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82700"/>
            <a:ext cx="8064500" cy="2617788"/>
          </a:xfrm>
        </p:spPr>
        <p:txBody>
          <a:bodyPr/>
          <a:lstStyle/>
          <a:p>
            <a:pPr algn="ctr" eaLnBrk="1" hangingPunct="1"/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5400" dirty="0" smtClean="0"/>
              <a:t>Pourquoi emballer les produits frais ?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797425"/>
            <a:ext cx="7994650" cy="1279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0"/>
            <a:ext cx="2959321" cy="900000"/>
          </a:xfrm>
          <a:prstGeom prst="rect">
            <a:avLst/>
          </a:prstGeom>
        </p:spPr>
      </p:pic>
      <p:pic>
        <p:nvPicPr>
          <p:cNvPr id="6" name="Picture 2" descr="logobiodym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12"/>
            <a:ext cx="150313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00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06C2-A455-40E2-8C8F-3855AD8E354A}" type="slidenum">
              <a:rPr lang="fr-FR" altLang="en-US" smtClean="0"/>
              <a:pPr>
                <a:defRPr/>
              </a:pPr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650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conclure 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Prise en main et développement d’une  technique :</a:t>
            </a:r>
          </a:p>
          <a:p>
            <a:r>
              <a:rPr lang="fr-FR" dirty="0" smtClean="0"/>
              <a:t>en enseignement pour monter de nouveaux  TP dans le cadre de la Licence Pro Qualité Intégrée des Aliments Conditionnés (QIAC)</a:t>
            </a:r>
          </a:p>
          <a:p>
            <a:r>
              <a:rPr lang="fr-FR" dirty="0" smtClean="0"/>
              <a:t>pour répondre à des projets de recherche collaboratifs FUI</a:t>
            </a:r>
          </a:p>
          <a:p>
            <a:r>
              <a:rPr lang="fr-FR" dirty="0" smtClean="0"/>
              <a:t>Il n’y a pas que les végétaux qui respirent … les bactéries aussi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64E08-6102-4280-A6BD-D0446D76B2F1}" type="slidenum">
              <a:rPr lang="fr-FR" altLang="en-US" smtClean="0"/>
              <a:pPr>
                <a:defRPr/>
              </a:pPr>
              <a:t>20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6186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1779588"/>
            <a:ext cx="8064500" cy="2520950"/>
          </a:xfrm>
        </p:spPr>
        <p:txBody>
          <a:bodyPr/>
          <a:lstStyle/>
          <a:p>
            <a:pPr algn="ctr" eaLnBrk="1" hangingPunct="1"/>
            <a:r>
              <a:rPr lang="fr-FR" sz="5400" dirty="0" smtClean="0"/>
              <a:t>Merci pour votre attention </a:t>
            </a:r>
            <a:br>
              <a:rPr lang="fr-FR" sz="5400" dirty="0" smtClean="0"/>
            </a:br>
            <a:r>
              <a:rPr lang="fr-FR" sz="5400" dirty="0" smtClean="0"/>
              <a:t>J’attends vos questions …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00538"/>
            <a:ext cx="7994650" cy="1279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fr-FR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1056"/>
            <a:ext cx="2959321" cy="900000"/>
          </a:xfrm>
          <a:prstGeom prst="rect">
            <a:avLst/>
          </a:prstGeom>
        </p:spPr>
      </p:pic>
      <p:pic>
        <p:nvPicPr>
          <p:cNvPr id="7" name="Picture 2" descr="logobiodym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12" y="41056"/>
            <a:ext cx="150313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00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06C2-A455-40E2-8C8F-3855AD8E354A}" type="slidenum">
              <a:rPr lang="fr-FR" altLang="en-US" smtClean="0"/>
              <a:pPr>
                <a:defRPr/>
              </a:pPr>
              <a:t>21</a:t>
            </a:fld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Pourquoi emballer les produits frais ?</a:t>
            </a:r>
          </a:p>
        </p:txBody>
      </p:sp>
      <p:sp>
        <p:nvSpPr>
          <p:cNvPr id="4100" name="Espace réservé du contenu 6"/>
          <p:cNvSpPr>
            <a:spLocks noGrp="1"/>
          </p:cNvSpPr>
          <p:nvPr>
            <p:ph idx="1"/>
          </p:nvPr>
        </p:nvSpPr>
        <p:spPr>
          <a:xfrm>
            <a:off x="457200" y="961222"/>
            <a:ext cx="8229600" cy="5142123"/>
          </a:xfrm>
        </p:spPr>
        <p:txBody>
          <a:bodyPr/>
          <a:lstStyle/>
          <a:p>
            <a:pPr eaLnBrk="1" hangingPunct="1"/>
            <a:r>
              <a:rPr lang="fr-FR" dirty="0" smtClean="0"/>
              <a:t>Réduction du gaspillage alimentaire (</a:t>
            </a:r>
            <a:r>
              <a:rPr lang="fr-FR" sz="2400" dirty="0" smtClean="0"/>
              <a:t>en dehors des circuits courts, pour le nomadisme …</a:t>
            </a:r>
            <a:r>
              <a:rPr lang="fr-FR" dirty="0" smtClean="0"/>
              <a:t>)</a:t>
            </a:r>
          </a:p>
          <a:p>
            <a:pPr eaLnBrk="1" hangingPunct="1"/>
            <a:r>
              <a:rPr lang="fr-FR" dirty="0" smtClean="0"/>
              <a:t>Clean label : exempts </a:t>
            </a:r>
            <a:r>
              <a:rPr lang="fr-FR" dirty="0"/>
              <a:t>de conservateurs d’origine synthétique </a:t>
            </a:r>
            <a:endParaRPr lang="fr-FR" dirty="0" smtClean="0"/>
          </a:p>
          <a:p>
            <a:pPr marL="0" indent="0" eaLnBrk="1" hangingPunct="1">
              <a:buNone/>
            </a:pPr>
            <a:r>
              <a:rPr lang="fr-FR" dirty="0" smtClean="0"/>
              <a:t>Cas </a:t>
            </a:r>
            <a:r>
              <a:rPr lang="fr-FR" dirty="0"/>
              <a:t>des </a:t>
            </a:r>
            <a:r>
              <a:rPr lang="fr-FR" dirty="0" smtClean="0"/>
              <a:t>végétaux : Ils respirent !! </a:t>
            </a:r>
          </a:p>
          <a:p>
            <a:pPr marL="0" indent="0" eaLnBrk="1" hangingPunct="1">
              <a:buNone/>
            </a:pP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fr-FR" dirty="0" smtClean="0">
                <a:sym typeface="Wingdings" panose="05000000000000000000" pitchFamily="2" charset="2"/>
              </a:rPr>
              <a:t> Il</a:t>
            </a:r>
            <a:r>
              <a:rPr lang="fr-FR" dirty="0" smtClean="0"/>
              <a:t> faut ralentir </a:t>
            </a:r>
            <a:r>
              <a:rPr lang="fr-FR" b="1" dirty="0" smtClean="0"/>
              <a:t>la respiration </a:t>
            </a:r>
            <a:r>
              <a:rPr lang="fr-FR" dirty="0" smtClean="0"/>
              <a:t>et remédier à la transpiration 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dirty="0" smtClean="0"/>
              <a:t>Conservation au froid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dirty="0" smtClean="0"/>
              <a:t>Utilisation </a:t>
            </a:r>
            <a:r>
              <a:rPr lang="fr-FR" dirty="0"/>
              <a:t>d’un emballage sous atmosphère modifiée dite « protectrice » </a:t>
            </a: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64E08-6102-4280-A6BD-D0446D76B2F1}" type="slidenum">
              <a:rPr lang="fr-FR" altLang="en-US" smtClean="0"/>
              <a:pPr>
                <a:defRPr/>
              </a:pPr>
              <a:t>3</a:t>
            </a:fld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Corrélation Respiration / Durée de vie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50987"/>
          <a:stretch/>
        </p:blipFill>
        <p:spPr>
          <a:xfrm>
            <a:off x="296562" y="1380567"/>
            <a:ext cx="5301049" cy="443382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97611" y="1507524"/>
            <a:ext cx="3373393" cy="420129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Relation entre niveau de respiration de différents produits et leur durée de vie potentielle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0435A-688E-4E00-8DFA-868DAEF7EC46}" type="slidenum">
              <a:rPr lang="fr-FR" altLang="en-US" smtClean="0"/>
              <a:pPr>
                <a:defRPr/>
              </a:pPr>
              <a:t>4</a:t>
            </a:fld>
            <a:endParaRPr lang="fr-FR" altLang="en-US"/>
          </a:p>
        </p:txBody>
      </p:sp>
      <p:sp>
        <p:nvSpPr>
          <p:cNvPr id="6" name="Rectangle 5"/>
          <p:cNvSpPr/>
          <p:nvPr/>
        </p:nvSpPr>
        <p:spPr>
          <a:xfrm>
            <a:off x="405669" y="6193969"/>
            <a:ext cx="8338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Source : A</a:t>
            </a:r>
            <a:r>
              <a:rPr lang="fr-FR" sz="1600" dirty="0" smtClean="0"/>
              <a:t>lter Agri n°90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650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420" y="2187315"/>
            <a:ext cx="5089358" cy="2649354"/>
          </a:xfrm>
          <a:prstGeom prst="rect">
            <a:avLst/>
          </a:prstGeom>
          <a:ln w="2444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46" y="1922871"/>
            <a:ext cx="3271838" cy="3271838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5400000">
            <a:off x="675225" y="2089734"/>
            <a:ext cx="1220002" cy="28875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Flèche droite 5"/>
          <p:cNvSpPr/>
          <p:nvPr/>
        </p:nvSpPr>
        <p:spPr>
          <a:xfrm rot="5400000" flipH="1">
            <a:off x="1581202" y="1725176"/>
            <a:ext cx="1097279" cy="895151"/>
          </a:xfrm>
          <a:prstGeom prst="righ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ZoneTexte 6"/>
          <p:cNvSpPr txBox="1"/>
          <p:nvPr/>
        </p:nvSpPr>
        <p:spPr>
          <a:xfrm>
            <a:off x="1055218" y="120015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latin typeface="+mj-lt"/>
              </a:rPr>
              <a:t>O</a:t>
            </a:r>
            <a:r>
              <a:rPr lang="fr-FR" sz="1800" baseline="-25000" dirty="0">
                <a:latin typeface="+mj-lt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37934" y="1200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latin typeface="+mj-lt"/>
              </a:rPr>
              <a:t>CO</a:t>
            </a:r>
            <a:r>
              <a:rPr lang="fr-FR" sz="1800" baseline="-25000" dirty="0">
                <a:latin typeface="+mj-lt"/>
              </a:rPr>
              <a:t>2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4403196" y="3791211"/>
            <a:ext cx="209588" cy="136586"/>
            <a:chOff x="2962190" y="3089709"/>
            <a:chExt cx="561853" cy="449981"/>
          </a:xfrm>
        </p:grpSpPr>
        <p:sp>
          <p:nvSpPr>
            <p:cNvPr id="10" name="Ellipse 9"/>
            <p:cNvSpPr/>
            <p:nvPr/>
          </p:nvSpPr>
          <p:spPr>
            <a:xfrm>
              <a:off x="2962190" y="3089709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136641" y="3096927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382049" y="2841923"/>
            <a:ext cx="288863" cy="128063"/>
            <a:chOff x="7934045" y="2387616"/>
            <a:chExt cx="752754" cy="456650"/>
          </a:xfrm>
        </p:grpSpPr>
        <p:sp>
          <p:nvSpPr>
            <p:cNvPr id="12" name="Ellipse 11"/>
            <p:cNvSpPr/>
            <p:nvPr/>
          </p:nvSpPr>
          <p:spPr>
            <a:xfrm>
              <a:off x="7934045" y="2394285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299397" y="2387616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8108496" y="2401503"/>
              <a:ext cx="387402" cy="4427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5627938" y="2773960"/>
            <a:ext cx="3462794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+mj-lt"/>
              </a:rPr>
              <a:t>IR = f( jour, nuit, variété, maturité, T°C, MAP </a:t>
            </a: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initiale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et évolution, coupes du végétal, ….)  </a:t>
            </a:r>
          </a:p>
        </p:txBody>
      </p:sp>
      <p:sp>
        <p:nvSpPr>
          <p:cNvPr id="24" name="Flèche droite 23"/>
          <p:cNvSpPr/>
          <p:nvPr/>
        </p:nvSpPr>
        <p:spPr>
          <a:xfrm rot="16200000">
            <a:off x="3387405" y="2052325"/>
            <a:ext cx="1073686" cy="1080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ZoneTexte 24"/>
          <p:cNvSpPr txBox="1"/>
          <p:nvPr/>
        </p:nvSpPr>
        <p:spPr>
          <a:xfrm>
            <a:off x="3731713" y="1192179"/>
            <a:ext cx="73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+mj-lt"/>
              </a:rPr>
              <a:t>H</a:t>
            </a:r>
            <a:r>
              <a:rPr lang="fr-FR" sz="1800" baseline="-25000" dirty="0">
                <a:latin typeface="+mj-lt"/>
              </a:rPr>
              <a:t>2</a:t>
            </a:r>
            <a:r>
              <a:rPr lang="fr-FR" sz="1800" dirty="0">
                <a:latin typeface="+mj-lt"/>
              </a:rPr>
              <a:t>O</a:t>
            </a:r>
          </a:p>
        </p:txBody>
      </p:sp>
      <p:sp>
        <p:nvSpPr>
          <p:cNvPr id="26" name="Flèche courbée vers le bas 25"/>
          <p:cNvSpPr/>
          <p:nvPr/>
        </p:nvSpPr>
        <p:spPr>
          <a:xfrm>
            <a:off x="3690258" y="2844115"/>
            <a:ext cx="785743" cy="337096"/>
          </a:xfrm>
          <a:prstGeom prst="curvedDownArrow">
            <a:avLst>
              <a:gd name="adj1" fmla="val 25000"/>
              <a:gd name="adj2" fmla="val 50000"/>
              <a:gd name="adj3" fmla="val 27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7" name="Flèche courbée vers le bas 26"/>
          <p:cNvSpPr/>
          <p:nvPr/>
        </p:nvSpPr>
        <p:spPr>
          <a:xfrm flipH="1" flipV="1">
            <a:off x="3661055" y="3407600"/>
            <a:ext cx="770999" cy="383612"/>
          </a:xfrm>
          <a:prstGeom prst="curvedDownArrow">
            <a:avLst>
              <a:gd name="adj1" fmla="val 25000"/>
              <a:gd name="adj2" fmla="val 50000"/>
              <a:gd name="adj3" fmla="val 27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4496349" y="2956223"/>
            <a:ext cx="288863" cy="128063"/>
            <a:chOff x="7934045" y="2387616"/>
            <a:chExt cx="752754" cy="456650"/>
          </a:xfrm>
        </p:grpSpPr>
        <p:sp>
          <p:nvSpPr>
            <p:cNvPr id="29" name="Ellipse 28"/>
            <p:cNvSpPr/>
            <p:nvPr/>
          </p:nvSpPr>
          <p:spPr>
            <a:xfrm>
              <a:off x="7934045" y="2394285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8299397" y="2387616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8108496" y="2401503"/>
              <a:ext cx="387402" cy="4427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610649" y="3070523"/>
            <a:ext cx="288863" cy="128063"/>
            <a:chOff x="7934045" y="2387616"/>
            <a:chExt cx="752754" cy="456650"/>
          </a:xfrm>
        </p:grpSpPr>
        <p:sp>
          <p:nvSpPr>
            <p:cNvPr id="33" name="Ellipse 32"/>
            <p:cNvSpPr/>
            <p:nvPr/>
          </p:nvSpPr>
          <p:spPr>
            <a:xfrm>
              <a:off x="7934045" y="2394285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8299397" y="2387616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8108496" y="2401503"/>
              <a:ext cx="387402" cy="4427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4517496" y="3905511"/>
            <a:ext cx="209588" cy="136586"/>
            <a:chOff x="2962190" y="3089709"/>
            <a:chExt cx="561853" cy="449981"/>
          </a:xfrm>
        </p:grpSpPr>
        <p:sp>
          <p:nvSpPr>
            <p:cNvPr id="37" name="Ellipse 36"/>
            <p:cNvSpPr/>
            <p:nvPr/>
          </p:nvSpPr>
          <p:spPr>
            <a:xfrm>
              <a:off x="2962190" y="3089709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136641" y="3096927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4631796" y="4019811"/>
            <a:ext cx="209588" cy="136586"/>
            <a:chOff x="2962190" y="3089709"/>
            <a:chExt cx="561853" cy="449981"/>
          </a:xfrm>
        </p:grpSpPr>
        <p:sp>
          <p:nvSpPr>
            <p:cNvPr id="40" name="Ellipse 39"/>
            <p:cNvSpPr/>
            <p:nvPr/>
          </p:nvSpPr>
          <p:spPr>
            <a:xfrm>
              <a:off x="2962190" y="3089709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136641" y="3096927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4746096" y="4134111"/>
            <a:ext cx="209588" cy="136586"/>
            <a:chOff x="2962190" y="3089709"/>
            <a:chExt cx="561853" cy="449981"/>
          </a:xfrm>
        </p:grpSpPr>
        <p:sp>
          <p:nvSpPr>
            <p:cNvPr id="43" name="Ellipse 42"/>
            <p:cNvSpPr/>
            <p:nvPr/>
          </p:nvSpPr>
          <p:spPr>
            <a:xfrm>
              <a:off x="2962190" y="3089709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136641" y="3096927"/>
              <a:ext cx="387402" cy="4427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46" name="Flèche vers le bas 45"/>
          <p:cNvSpPr/>
          <p:nvPr/>
        </p:nvSpPr>
        <p:spPr>
          <a:xfrm rot="16200000">
            <a:off x="457200" y="5399872"/>
            <a:ext cx="440356" cy="362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7" name="ZoneTexte 46"/>
          <p:cNvSpPr txBox="1"/>
          <p:nvPr/>
        </p:nvSpPr>
        <p:spPr>
          <a:xfrm>
            <a:off x="1403846" y="5064487"/>
            <a:ext cx="72829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+mj-lt"/>
              </a:rPr>
              <a:t>Objectif : limiter la </a:t>
            </a:r>
            <a:r>
              <a:rPr lang="fr-FR" sz="2400" dirty="0" smtClean="0">
                <a:latin typeface="+mj-lt"/>
              </a:rPr>
              <a:t>respiration : %O</a:t>
            </a:r>
            <a:r>
              <a:rPr lang="fr-FR" sz="2400" baseline="-25000" dirty="0" smtClean="0">
                <a:latin typeface="+mj-lt"/>
              </a:rPr>
              <a:t>2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>
                <a:latin typeface="+mj-lt"/>
              </a:rPr>
              <a:t>et CO</a:t>
            </a:r>
            <a:r>
              <a:rPr lang="fr-FR" sz="2400" baseline="-25000" dirty="0">
                <a:latin typeface="+mj-lt"/>
              </a:rPr>
              <a:t>2</a:t>
            </a:r>
            <a:r>
              <a:rPr lang="fr-FR" sz="2400" dirty="0">
                <a:latin typeface="+mj-lt"/>
              </a:rPr>
              <a:t> « </a:t>
            </a:r>
            <a:r>
              <a:rPr lang="fr-FR" sz="2400" dirty="0" smtClean="0">
                <a:latin typeface="+mj-lt"/>
              </a:rPr>
              <a:t>faibles</a:t>
            </a:r>
            <a:r>
              <a:rPr lang="fr-FR" sz="2400" dirty="0">
                <a:latin typeface="+mj-lt"/>
              </a:rPr>
              <a:t> »</a:t>
            </a:r>
          </a:p>
          <a:p>
            <a:r>
              <a:rPr lang="fr-FR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400" dirty="0">
                <a:latin typeface="+mj-lt"/>
              </a:rPr>
              <a:t> DLC </a:t>
            </a:r>
            <a:r>
              <a:rPr lang="fr-FR" sz="2400" dirty="0" smtClean="0">
                <a:latin typeface="+mj-lt"/>
              </a:rPr>
              <a:t>allongée ( 3 à 8 fois plus longtemps) </a:t>
            </a:r>
            <a:endParaRPr lang="fr-FR" sz="2400" dirty="0">
              <a:latin typeface="+mj-lt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9223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fr-FR" kern="0" dirty="0" smtClean="0"/>
              <a:t>La respiration : cas de la salade !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2EC6-FE78-4AAB-A275-BAF92F1C8751}" type="slidenum">
              <a:rPr lang="fr-FR" altLang="en-US" smtClean="0"/>
              <a:pPr>
                <a:defRPr/>
              </a:pPr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168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23" grpId="0" animBg="1"/>
      <p:bldP spid="24" grpId="0" animBg="1"/>
      <p:bldP spid="25" grpId="0"/>
      <p:bldP spid="26" grpId="0" animBg="1"/>
      <p:bldP spid="27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Objectif des mesures de perméabilités: </a:t>
            </a:r>
          </a:p>
        </p:txBody>
      </p:sp>
      <p:sp>
        <p:nvSpPr>
          <p:cNvPr id="4100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Caractériser les matériaux disponibles </a:t>
            </a:r>
            <a:r>
              <a:rPr lang="fr-FR" dirty="0"/>
              <a:t>p</a:t>
            </a:r>
            <a:r>
              <a:rPr lang="fr-FR" dirty="0" smtClean="0"/>
              <a:t>our les hiérarchiser en fonction des besoins du produits emballés (respiration, durée de conservation …)</a:t>
            </a:r>
          </a:p>
          <a:p>
            <a:pPr eaLnBrk="1" hangingPunct="1"/>
            <a:r>
              <a:rPr lang="fr-FR" dirty="0" smtClean="0"/>
              <a:t>Appréhender les propriétés des </a:t>
            </a:r>
            <a:r>
              <a:rPr lang="fr-FR" b="1" dirty="0" smtClean="0">
                <a:solidFill>
                  <a:schemeClr val="accent6"/>
                </a:solidFill>
              </a:rPr>
              <a:t>« nouveaux/futurs* » </a:t>
            </a:r>
            <a:r>
              <a:rPr lang="fr-FR" dirty="0" smtClean="0"/>
              <a:t>matériaux d’emballage plus sensibles à leur environnement </a:t>
            </a:r>
          </a:p>
          <a:p>
            <a:pPr eaLnBrk="1" hangingPunct="1"/>
            <a:endParaRPr lang="fr-FR" dirty="0"/>
          </a:p>
          <a:p>
            <a:pPr marL="0" indent="0" eaLnBrk="1" hangingPunct="1">
              <a:buNone/>
            </a:pPr>
            <a:r>
              <a:rPr lang="fr-FR" sz="2800" b="1" dirty="0" smtClean="0">
                <a:solidFill>
                  <a:schemeClr val="accent6"/>
                </a:solidFill>
              </a:rPr>
              <a:t>*</a:t>
            </a:r>
            <a:r>
              <a:rPr lang="fr-FR" sz="2800" b="1" dirty="0" err="1" smtClean="0">
                <a:solidFill>
                  <a:schemeClr val="accent6"/>
                </a:solidFill>
              </a:rPr>
              <a:t>biosourcés</a:t>
            </a:r>
            <a:r>
              <a:rPr lang="fr-FR" sz="2800" b="1" dirty="0" smtClean="0">
                <a:solidFill>
                  <a:schemeClr val="accent6"/>
                </a:solidFill>
              </a:rPr>
              <a:t>, biodégradables…</a:t>
            </a:r>
            <a:endParaRPr lang="fr-FR" sz="28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64E08-6102-4280-A6BD-D0446D76B2F1}" type="slidenum">
              <a:rPr lang="fr-FR" altLang="en-US" smtClean="0"/>
              <a:pPr>
                <a:defRPr/>
              </a:pPr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341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82700"/>
            <a:ext cx="8064500" cy="2617788"/>
          </a:xfrm>
        </p:spPr>
        <p:txBody>
          <a:bodyPr/>
          <a:lstStyle/>
          <a:p>
            <a:pPr algn="ctr" eaLnBrk="1" hangingPunct="1"/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5400" dirty="0" smtClean="0"/>
              <a:t>Un peu de théorie pour commencer…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1056"/>
            <a:ext cx="2959321" cy="900000"/>
          </a:xfrm>
          <a:prstGeom prst="rect">
            <a:avLst/>
          </a:prstGeom>
        </p:spPr>
      </p:pic>
      <p:pic>
        <p:nvPicPr>
          <p:cNvPr id="6" name="Picture 2" descr="logobiodym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41056"/>
            <a:ext cx="1503137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00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06C2-A455-40E2-8C8F-3855AD8E354A}" type="slidenum">
              <a:rPr lang="fr-FR" altLang="en-US" smtClean="0"/>
              <a:pPr>
                <a:defRPr/>
              </a:pPr>
              <a:t>7</a:t>
            </a:fld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14562"/>
            <a:ext cx="6622993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èche droite rayée 7"/>
          <p:cNvSpPr/>
          <p:nvPr/>
        </p:nvSpPr>
        <p:spPr>
          <a:xfrm>
            <a:off x="6119681" y="4067280"/>
            <a:ext cx="649706" cy="240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3042486" y="2948195"/>
            <a:ext cx="1913021" cy="1852863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9223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fr-FR" kern="0" dirty="0" smtClean="0"/>
              <a:t>La perméabilité aux gaz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7200" y="123734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Se mesure à l’état stationnaire quand la température et l’humidité sont stabilisées : Flux constant</a:t>
            </a:r>
            <a:endParaRPr lang="fr-FR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915780" y="3874626"/>
                <a:ext cx="1913895" cy="62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+mj-lt"/>
                  </a:rPr>
                  <a:t>Flux 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fr-F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780" y="3874626"/>
                <a:ext cx="1913895" cy="625941"/>
              </a:xfrm>
              <a:prstGeom prst="rect">
                <a:avLst/>
              </a:prstGeom>
              <a:blipFill rotWithShape="0">
                <a:blip r:embed="rId4"/>
                <a:stretch>
                  <a:fillRect l="-4777" b="-107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727" y="1931562"/>
            <a:ext cx="2520000" cy="1385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76376" y="6417080"/>
            <a:ext cx="160653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fr-FR" sz="1600" dirty="0">
                <a:latin typeface="Times New Roman" pitchFamily="18" charset="0"/>
              </a:rPr>
              <a:t>2</a:t>
            </a:r>
            <a:r>
              <a:rPr lang="fr-FR" sz="1600" baseline="30000" dirty="0">
                <a:latin typeface="Times New Roman" pitchFamily="18" charset="0"/>
              </a:rPr>
              <a:t>ème</a:t>
            </a:r>
            <a:r>
              <a:rPr lang="fr-FR" sz="1600" dirty="0">
                <a:latin typeface="Times New Roman" pitchFamily="18" charset="0"/>
              </a:rPr>
              <a:t> loi de </a:t>
            </a:r>
            <a:r>
              <a:rPr lang="fr-FR" sz="1600" dirty="0" err="1">
                <a:latin typeface="Times New Roman" pitchFamily="18" charset="0"/>
              </a:rPr>
              <a:t>Fick</a:t>
            </a:r>
            <a:r>
              <a:rPr lang="fr-FR" sz="1600" dirty="0">
                <a:latin typeface="Times New Roman" pitchFamily="18" charset="0"/>
              </a:rPr>
              <a:t> : </a:t>
            </a:r>
          </a:p>
        </p:txBody>
      </p:sp>
      <p:graphicFrame>
        <p:nvGraphicFramePr>
          <p:cNvPr id="1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987543"/>
              </p:ext>
            </p:extLst>
          </p:nvPr>
        </p:nvGraphicFramePr>
        <p:xfrm>
          <a:off x="1171929" y="5717406"/>
          <a:ext cx="1215425" cy="62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Équation" r:id="rId6" imgW="787320" imgH="419040" progId="Equation.3">
                  <p:embed/>
                </p:oleObj>
              </mc:Choice>
              <mc:Fallback>
                <p:oleObj name="Équation" r:id="rId6" imgW="787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929" y="5717406"/>
                        <a:ext cx="1215425" cy="6247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495732" y="4955634"/>
            <a:ext cx="144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4" name="Rectangle 303"/>
          <p:cNvSpPr/>
          <p:nvPr/>
        </p:nvSpPr>
        <p:spPr>
          <a:xfrm>
            <a:off x="6935732" y="4953512"/>
            <a:ext cx="576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5" name="Rectangle 304"/>
          <p:cNvSpPr/>
          <p:nvPr/>
        </p:nvSpPr>
        <p:spPr>
          <a:xfrm>
            <a:off x="7511732" y="4951390"/>
            <a:ext cx="144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6" name="Ellipse 305"/>
          <p:cNvSpPr/>
          <p:nvPr/>
        </p:nvSpPr>
        <p:spPr>
          <a:xfrm>
            <a:off x="5946373" y="52642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7" name="Ellipse 306"/>
          <p:cNvSpPr/>
          <p:nvPr/>
        </p:nvSpPr>
        <p:spPr>
          <a:xfrm>
            <a:off x="6288245" y="512218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8" name="Ellipse 307"/>
          <p:cNvSpPr/>
          <p:nvPr/>
        </p:nvSpPr>
        <p:spPr>
          <a:xfrm>
            <a:off x="5544778" y="60262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9" name="Ellipse 308"/>
          <p:cNvSpPr/>
          <p:nvPr/>
        </p:nvSpPr>
        <p:spPr>
          <a:xfrm>
            <a:off x="6770553" y="4985948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0" name="Ellipse 309"/>
          <p:cNvSpPr/>
          <p:nvPr/>
        </p:nvSpPr>
        <p:spPr>
          <a:xfrm>
            <a:off x="6473593" y="6121019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1" name="Ellipse 310"/>
          <p:cNvSpPr/>
          <p:nvPr/>
        </p:nvSpPr>
        <p:spPr>
          <a:xfrm>
            <a:off x="5654870" y="5677623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2" name="Ellipse 311"/>
          <p:cNvSpPr/>
          <p:nvPr/>
        </p:nvSpPr>
        <p:spPr>
          <a:xfrm>
            <a:off x="6414692" y="6244587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3" name="Ellipse 312"/>
          <p:cNvSpPr/>
          <p:nvPr/>
        </p:nvSpPr>
        <p:spPr>
          <a:xfrm>
            <a:off x="5899512" y="5001708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4" name="Ellipse 313"/>
          <p:cNvSpPr/>
          <p:nvPr/>
        </p:nvSpPr>
        <p:spPr>
          <a:xfrm>
            <a:off x="5680703" y="64834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6" name="Ellipse 315"/>
          <p:cNvSpPr/>
          <p:nvPr/>
        </p:nvSpPr>
        <p:spPr>
          <a:xfrm rot="707035">
            <a:off x="6015746" y="6531447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8" name="Ellipse 317"/>
          <p:cNvSpPr/>
          <p:nvPr/>
        </p:nvSpPr>
        <p:spPr>
          <a:xfrm>
            <a:off x="6251173" y="55690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9" name="Ellipse 318"/>
          <p:cNvSpPr/>
          <p:nvPr/>
        </p:nvSpPr>
        <p:spPr>
          <a:xfrm>
            <a:off x="5697178" y="61786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1" name="Ellipse 320"/>
          <p:cNvSpPr/>
          <p:nvPr/>
        </p:nvSpPr>
        <p:spPr>
          <a:xfrm>
            <a:off x="6625993" y="6273419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2" name="Ellipse 321"/>
          <p:cNvSpPr/>
          <p:nvPr/>
        </p:nvSpPr>
        <p:spPr>
          <a:xfrm>
            <a:off x="5534660" y="626569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5" name="Ellipse 324"/>
          <p:cNvSpPr/>
          <p:nvPr/>
        </p:nvSpPr>
        <p:spPr>
          <a:xfrm>
            <a:off x="5814241" y="6574503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7" name="Ellipse 326"/>
          <p:cNvSpPr/>
          <p:nvPr/>
        </p:nvSpPr>
        <p:spPr>
          <a:xfrm>
            <a:off x="5767198" y="55690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8" name="Ellipse 327"/>
          <p:cNvSpPr/>
          <p:nvPr/>
        </p:nvSpPr>
        <p:spPr>
          <a:xfrm>
            <a:off x="6403573" y="57214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9" name="Ellipse 328"/>
          <p:cNvSpPr/>
          <p:nvPr/>
        </p:nvSpPr>
        <p:spPr>
          <a:xfrm>
            <a:off x="5849578" y="63310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0" name="Ellipse 329"/>
          <p:cNvSpPr/>
          <p:nvPr/>
        </p:nvSpPr>
        <p:spPr>
          <a:xfrm>
            <a:off x="5800330" y="5987668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1" name="Ellipse 330"/>
          <p:cNvSpPr/>
          <p:nvPr/>
        </p:nvSpPr>
        <p:spPr>
          <a:xfrm>
            <a:off x="6778393" y="6425819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2" name="Ellipse 331"/>
          <p:cNvSpPr/>
          <p:nvPr/>
        </p:nvSpPr>
        <p:spPr>
          <a:xfrm>
            <a:off x="6544576" y="599951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4" name="Ellipse 333"/>
          <p:cNvSpPr/>
          <p:nvPr/>
        </p:nvSpPr>
        <p:spPr>
          <a:xfrm>
            <a:off x="6306777" y="641758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5" name="Ellipse 334"/>
          <p:cNvSpPr/>
          <p:nvPr/>
        </p:nvSpPr>
        <p:spPr>
          <a:xfrm>
            <a:off x="5969028" y="592125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6" name="Ellipse 335"/>
          <p:cNvSpPr/>
          <p:nvPr/>
        </p:nvSpPr>
        <p:spPr>
          <a:xfrm>
            <a:off x="6121428" y="607365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7" name="Ellipse 336"/>
          <p:cNvSpPr/>
          <p:nvPr/>
        </p:nvSpPr>
        <p:spPr>
          <a:xfrm rot="707035">
            <a:off x="5735658" y="6278133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8" name="Ellipse 337"/>
          <p:cNvSpPr/>
          <p:nvPr/>
        </p:nvSpPr>
        <p:spPr>
          <a:xfrm>
            <a:off x="6798990" y="6024224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2" name="Ellipse 341"/>
          <p:cNvSpPr/>
          <p:nvPr/>
        </p:nvSpPr>
        <p:spPr>
          <a:xfrm>
            <a:off x="6098773" y="54166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3" name="Ellipse 342"/>
          <p:cNvSpPr/>
          <p:nvPr/>
        </p:nvSpPr>
        <p:spPr>
          <a:xfrm>
            <a:off x="6440645" y="527458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4" name="Ellipse 343"/>
          <p:cNvSpPr/>
          <p:nvPr/>
        </p:nvSpPr>
        <p:spPr>
          <a:xfrm>
            <a:off x="5697178" y="61786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5" name="Ellipse 344"/>
          <p:cNvSpPr/>
          <p:nvPr/>
        </p:nvSpPr>
        <p:spPr>
          <a:xfrm>
            <a:off x="5784704" y="517058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6" name="Ellipse 345"/>
          <p:cNvSpPr/>
          <p:nvPr/>
        </p:nvSpPr>
        <p:spPr>
          <a:xfrm>
            <a:off x="6625993" y="6273419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7" name="Ellipse 346"/>
          <p:cNvSpPr/>
          <p:nvPr/>
        </p:nvSpPr>
        <p:spPr>
          <a:xfrm>
            <a:off x="6386884" y="5445924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1" name="Ellipse 350"/>
          <p:cNvSpPr/>
          <p:nvPr/>
        </p:nvSpPr>
        <p:spPr>
          <a:xfrm>
            <a:off x="6648641" y="5571143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3" name="Ellipse 352"/>
          <p:cNvSpPr/>
          <p:nvPr/>
        </p:nvSpPr>
        <p:spPr>
          <a:xfrm>
            <a:off x="6125545" y="501406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4" name="Ellipse 353"/>
          <p:cNvSpPr/>
          <p:nvPr/>
        </p:nvSpPr>
        <p:spPr>
          <a:xfrm>
            <a:off x="6403573" y="57214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5" name="Ellipse 354"/>
          <p:cNvSpPr/>
          <p:nvPr/>
        </p:nvSpPr>
        <p:spPr>
          <a:xfrm>
            <a:off x="5849578" y="63310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6" name="Ellipse 355"/>
          <p:cNvSpPr/>
          <p:nvPr/>
        </p:nvSpPr>
        <p:spPr>
          <a:xfrm>
            <a:off x="5571465" y="5473990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7" name="Ellipse 356"/>
          <p:cNvSpPr/>
          <p:nvPr/>
        </p:nvSpPr>
        <p:spPr>
          <a:xfrm>
            <a:off x="6778393" y="6425819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8" name="Ellipse 357"/>
          <p:cNvSpPr/>
          <p:nvPr/>
        </p:nvSpPr>
        <p:spPr>
          <a:xfrm>
            <a:off x="6011329" y="5109570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1" name="Ellipse 360"/>
          <p:cNvSpPr/>
          <p:nvPr/>
        </p:nvSpPr>
        <p:spPr>
          <a:xfrm>
            <a:off x="5919598" y="57214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2" name="Ellipse 361"/>
          <p:cNvSpPr/>
          <p:nvPr/>
        </p:nvSpPr>
        <p:spPr>
          <a:xfrm>
            <a:off x="6555973" y="58738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3" name="Ellipse 362"/>
          <p:cNvSpPr/>
          <p:nvPr/>
        </p:nvSpPr>
        <p:spPr>
          <a:xfrm>
            <a:off x="6001978" y="64834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4" name="Ellipse 363"/>
          <p:cNvSpPr/>
          <p:nvPr/>
        </p:nvSpPr>
        <p:spPr>
          <a:xfrm>
            <a:off x="5952730" y="6140068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5" name="Ellipse 364"/>
          <p:cNvSpPr/>
          <p:nvPr/>
        </p:nvSpPr>
        <p:spPr>
          <a:xfrm>
            <a:off x="6717218" y="6582639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7" name="Ellipse 366"/>
          <p:cNvSpPr/>
          <p:nvPr/>
        </p:nvSpPr>
        <p:spPr>
          <a:xfrm>
            <a:off x="6459177" y="656998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8" name="Ellipse 367"/>
          <p:cNvSpPr/>
          <p:nvPr/>
        </p:nvSpPr>
        <p:spPr>
          <a:xfrm>
            <a:off x="6121428" y="607365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9" name="Ellipse 368"/>
          <p:cNvSpPr/>
          <p:nvPr/>
        </p:nvSpPr>
        <p:spPr>
          <a:xfrm>
            <a:off x="6273828" y="622605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0" name="Ellipse 369"/>
          <p:cNvSpPr/>
          <p:nvPr/>
        </p:nvSpPr>
        <p:spPr>
          <a:xfrm>
            <a:off x="6631107" y="573384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1" name="Ellipse 370"/>
          <p:cNvSpPr/>
          <p:nvPr/>
        </p:nvSpPr>
        <p:spPr>
          <a:xfrm>
            <a:off x="6711400" y="587862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2" name="Ellipse 371"/>
          <p:cNvSpPr/>
          <p:nvPr/>
        </p:nvSpPr>
        <p:spPr>
          <a:xfrm rot="707035">
            <a:off x="6816873" y="6525267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5" name="Ellipse 374"/>
          <p:cNvSpPr/>
          <p:nvPr/>
        </p:nvSpPr>
        <p:spPr>
          <a:xfrm>
            <a:off x="6013302" y="6474214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6" name="Ellipse 375"/>
          <p:cNvSpPr/>
          <p:nvPr/>
        </p:nvSpPr>
        <p:spPr>
          <a:xfrm>
            <a:off x="6182691" y="6307394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7" name="Ellipse 376"/>
          <p:cNvSpPr/>
          <p:nvPr/>
        </p:nvSpPr>
        <p:spPr>
          <a:xfrm>
            <a:off x="6784570" y="6211236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0" name="Ellipse 379"/>
          <p:cNvSpPr/>
          <p:nvPr/>
        </p:nvSpPr>
        <p:spPr>
          <a:xfrm>
            <a:off x="6040074" y="6071590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1" name="Ellipse 380"/>
          <p:cNvSpPr/>
          <p:nvPr/>
        </p:nvSpPr>
        <p:spPr>
          <a:xfrm rot="707035">
            <a:off x="6486327" y="637389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5" name="Ellipse 384"/>
          <p:cNvSpPr/>
          <p:nvPr/>
        </p:nvSpPr>
        <p:spPr>
          <a:xfrm rot="707035">
            <a:off x="6002352" y="637389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6" name="Ellipse 385"/>
          <p:cNvSpPr/>
          <p:nvPr/>
        </p:nvSpPr>
        <p:spPr>
          <a:xfrm>
            <a:off x="6778481" y="5449623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8" name="Ellipse 387"/>
          <p:cNvSpPr/>
          <p:nvPr/>
        </p:nvSpPr>
        <p:spPr>
          <a:xfrm>
            <a:off x="6504488" y="4969784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0" name="Ellipse 389"/>
          <p:cNvSpPr/>
          <p:nvPr/>
        </p:nvSpPr>
        <p:spPr>
          <a:xfrm>
            <a:off x="5553013" y="523545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3" name="Ellipse 392"/>
          <p:cNvSpPr/>
          <p:nvPr/>
        </p:nvSpPr>
        <p:spPr>
          <a:xfrm>
            <a:off x="6098773" y="54166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4" name="Ellipse 393"/>
          <p:cNvSpPr/>
          <p:nvPr/>
        </p:nvSpPr>
        <p:spPr>
          <a:xfrm>
            <a:off x="6440645" y="527458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5" name="Ellipse 394"/>
          <p:cNvSpPr/>
          <p:nvPr/>
        </p:nvSpPr>
        <p:spPr>
          <a:xfrm>
            <a:off x="5697178" y="61786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6" name="Ellipse 395"/>
          <p:cNvSpPr/>
          <p:nvPr/>
        </p:nvSpPr>
        <p:spPr>
          <a:xfrm>
            <a:off x="5593363" y="502346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7" name="Ellipse 396"/>
          <p:cNvSpPr/>
          <p:nvPr/>
        </p:nvSpPr>
        <p:spPr>
          <a:xfrm>
            <a:off x="6625993" y="6273419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8" name="Ellipse 397"/>
          <p:cNvSpPr/>
          <p:nvPr/>
        </p:nvSpPr>
        <p:spPr>
          <a:xfrm>
            <a:off x="6725049" y="5296936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0" name="Ellipse 399"/>
          <p:cNvSpPr/>
          <p:nvPr/>
        </p:nvSpPr>
        <p:spPr>
          <a:xfrm>
            <a:off x="5691176" y="586410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1" name="Ellipse 400"/>
          <p:cNvSpPr/>
          <p:nvPr/>
        </p:nvSpPr>
        <p:spPr>
          <a:xfrm rot="707035">
            <a:off x="6001328" y="6230766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3" name="Ellipse 402"/>
          <p:cNvSpPr/>
          <p:nvPr/>
        </p:nvSpPr>
        <p:spPr>
          <a:xfrm>
            <a:off x="6125545" y="501406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4" name="Ellipse 403"/>
          <p:cNvSpPr/>
          <p:nvPr/>
        </p:nvSpPr>
        <p:spPr>
          <a:xfrm>
            <a:off x="6403573" y="57214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5" name="Ellipse 404"/>
          <p:cNvSpPr/>
          <p:nvPr/>
        </p:nvSpPr>
        <p:spPr>
          <a:xfrm>
            <a:off x="5849578" y="63310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7" name="Ellipse 406"/>
          <p:cNvSpPr/>
          <p:nvPr/>
        </p:nvSpPr>
        <p:spPr>
          <a:xfrm>
            <a:off x="6778393" y="6425819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8" name="Ellipse 407"/>
          <p:cNvSpPr/>
          <p:nvPr/>
        </p:nvSpPr>
        <p:spPr>
          <a:xfrm>
            <a:off x="6114728" y="5578356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0" name="Ellipse 409"/>
          <p:cNvSpPr/>
          <p:nvPr/>
        </p:nvSpPr>
        <p:spPr>
          <a:xfrm>
            <a:off x="5538246" y="5805630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1" name="Ellipse 410"/>
          <p:cNvSpPr/>
          <p:nvPr/>
        </p:nvSpPr>
        <p:spPr>
          <a:xfrm>
            <a:off x="5919598" y="57214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2" name="Ellipse 411"/>
          <p:cNvSpPr/>
          <p:nvPr/>
        </p:nvSpPr>
        <p:spPr>
          <a:xfrm>
            <a:off x="6555973" y="58738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3" name="Ellipse 412"/>
          <p:cNvSpPr/>
          <p:nvPr/>
        </p:nvSpPr>
        <p:spPr>
          <a:xfrm>
            <a:off x="6001978" y="64834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4" name="Ellipse 413"/>
          <p:cNvSpPr/>
          <p:nvPr/>
        </p:nvSpPr>
        <p:spPr>
          <a:xfrm>
            <a:off x="5951697" y="5843503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7" name="Ellipse 416"/>
          <p:cNvSpPr/>
          <p:nvPr/>
        </p:nvSpPr>
        <p:spPr>
          <a:xfrm>
            <a:off x="6459177" y="656998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8" name="Ellipse 417"/>
          <p:cNvSpPr/>
          <p:nvPr/>
        </p:nvSpPr>
        <p:spPr>
          <a:xfrm>
            <a:off x="5702321" y="6011867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9" name="Ellipse 418"/>
          <p:cNvSpPr/>
          <p:nvPr/>
        </p:nvSpPr>
        <p:spPr>
          <a:xfrm>
            <a:off x="6273828" y="622605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0" name="Ellipse 419"/>
          <p:cNvSpPr/>
          <p:nvPr/>
        </p:nvSpPr>
        <p:spPr>
          <a:xfrm rot="707035">
            <a:off x="5888058" y="6430533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1" name="Ellipse 420"/>
          <p:cNvSpPr/>
          <p:nvPr/>
        </p:nvSpPr>
        <p:spPr>
          <a:xfrm>
            <a:off x="6509674" y="5589888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5" name="Ellipse 424"/>
          <p:cNvSpPr/>
          <p:nvPr/>
        </p:nvSpPr>
        <p:spPr>
          <a:xfrm>
            <a:off x="5990139" y="560615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6" name="Ellipse 425"/>
          <p:cNvSpPr/>
          <p:nvPr/>
        </p:nvSpPr>
        <p:spPr>
          <a:xfrm>
            <a:off x="6593045" y="542698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7" name="Ellipse 426"/>
          <p:cNvSpPr/>
          <p:nvPr/>
        </p:nvSpPr>
        <p:spPr>
          <a:xfrm>
            <a:off x="5849578" y="63310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8" name="Ellipse 427"/>
          <p:cNvSpPr/>
          <p:nvPr/>
        </p:nvSpPr>
        <p:spPr>
          <a:xfrm>
            <a:off x="6112779" y="5851229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9" name="Ellipse 428"/>
          <p:cNvSpPr/>
          <p:nvPr/>
        </p:nvSpPr>
        <p:spPr>
          <a:xfrm>
            <a:off x="6778393" y="6425819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0" name="Ellipse 429"/>
          <p:cNvSpPr/>
          <p:nvPr/>
        </p:nvSpPr>
        <p:spPr>
          <a:xfrm>
            <a:off x="5672644" y="6117413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1" name="Ellipse 430"/>
          <p:cNvSpPr/>
          <p:nvPr/>
        </p:nvSpPr>
        <p:spPr>
          <a:xfrm>
            <a:off x="6230739" y="5840917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2" name="Ellipse 431"/>
          <p:cNvSpPr/>
          <p:nvPr/>
        </p:nvSpPr>
        <p:spPr>
          <a:xfrm>
            <a:off x="5924184" y="54166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3" name="Ellipse 432"/>
          <p:cNvSpPr/>
          <p:nvPr/>
        </p:nvSpPr>
        <p:spPr>
          <a:xfrm>
            <a:off x="6801041" y="5723543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4" name="Ellipse 433"/>
          <p:cNvSpPr/>
          <p:nvPr/>
        </p:nvSpPr>
        <p:spPr>
          <a:xfrm>
            <a:off x="6177290" y="5265828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5" name="Ellipse 434"/>
          <p:cNvSpPr/>
          <p:nvPr/>
        </p:nvSpPr>
        <p:spPr>
          <a:xfrm>
            <a:off x="6555973" y="58738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6" name="Ellipse 435"/>
          <p:cNvSpPr/>
          <p:nvPr/>
        </p:nvSpPr>
        <p:spPr>
          <a:xfrm>
            <a:off x="6001978" y="64834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9" name="Ellipse 438"/>
          <p:cNvSpPr/>
          <p:nvPr/>
        </p:nvSpPr>
        <p:spPr>
          <a:xfrm>
            <a:off x="6270605" y="5339956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0" name="Ellipse 439"/>
          <p:cNvSpPr/>
          <p:nvPr/>
        </p:nvSpPr>
        <p:spPr>
          <a:xfrm rot="707035">
            <a:off x="6306128" y="6535566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2" name="Ellipse 441"/>
          <p:cNvSpPr/>
          <p:nvPr/>
        </p:nvSpPr>
        <p:spPr>
          <a:xfrm>
            <a:off x="6232628" y="5713761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3" name="Ellipse 442"/>
          <p:cNvSpPr/>
          <p:nvPr/>
        </p:nvSpPr>
        <p:spPr>
          <a:xfrm>
            <a:off x="6708373" y="602628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4" name="Ellipse 443"/>
          <p:cNvSpPr/>
          <p:nvPr/>
        </p:nvSpPr>
        <p:spPr>
          <a:xfrm>
            <a:off x="6146899" y="6513978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5" name="Ellipse 444"/>
          <p:cNvSpPr/>
          <p:nvPr/>
        </p:nvSpPr>
        <p:spPr>
          <a:xfrm>
            <a:off x="6105644" y="6071076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9" name="Ellipse 448"/>
          <p:cNvSpPr/>
          <p:nvPr/>
        </p:nvSpPr>
        <p:spPr>
          <a:xfrm>
            <a:off x="6273828" y="622605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0" name="Ellipse 449"/>
          <p:cNvSpPr/>
          <p:nvPr/>
        </p:nvSpPr>
        <p:spPr>
          <a:xfrm>
            <a:off x="6364950" y="5933610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5" name="Ellipse 454"/>
          <p:cNvSpPr/>
          <p:nvPr/>
        </p:nvSpPr>
        <p:spPr>
          <a:xfrm>
            <a:off x="6507574" y="6484510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8" name="Ellipse 457"/>
          <p:cNvSpPr/>
          <p:nvPr/>
        </p:nvSpPr>
        <p:spPr>
          <a:xfrm>
            <a:off x="6278973" y="600105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9" name="Ellipse 458"/>
          <p:cNvSpPr/>
          <p:nvPr/>
        </p:nvSpPr>
        <p:spPr>
          <a:xfrm rot="707035">
            <a:off x="6638727" y="6526295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3" name="Ellipse 462"/>
          <p:cNvSpPr/>
          <p:nvPr/>
        </p:nvSpPr>
        <p:spPr>
          <a:xfrm>
            <a:off x="5540741" y="6578218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4" name="Ellipse 463"/>
          <p:cNvSpPr/>
          <p:nvPr/>
        </p:nvSpPr>
        <p:spPr>
          <a:xfrm>
            <a:off x="6656888" y="5122184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6" name="Ellipse 465"/>
          <p:cNvSpPr/>
          <p:nvPr/>
        </p:nvSpPr>
        <p:spPr>
          <a:xfrm>
            <a:off x="5705413" y="5387852"/>
            <a:ext cx="135925" cy="1482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2EC6-FE78-4AAB-A275-BAF92F1C8751}" type="slidenum">
              <a:rPr lang="fr-FR" altLang="en-US" smtClean="0"/>
              <a:pPr>
                <a:defRPr/>
              </a:pPr>
              <a:t>8</a:t>
            </a:fld>
            <a:endParaRPr lang="fr-FR" altLang="en-US"/>
          </a:p>
        </p:txBody>
      </p:sp>
      <p:cxnSp>
        <p:nvCxnSpPr>
          <p:cNvPr id="470" name="Connecteur droit 469"/>
          <p:cNvCxnSpPr/>
          <p:nvPr/>
        </p:nvCxnSpPr>
        <p:spPr>
          <a:xfrm>
            <a:off x="3638550" y="4307912"/>
            <a:ext cx="561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Arc 475"/>
          <p:cNvSpPr/>
          <p:nvPr/>
        </p:nvSpPr>
        <p:spPr>
          <a:xfrm>
            <a:off x="3827546" y="4088474"/>
            <a:ext cx="171450" cy="192655"/>
          </a:xfrm>
          <a:prstGeom prst="arc">
            <a:avLst>
              <a:gd name="adj1" fmla="val 16200000"/>
              <a:gd name="adj2" fmla="val 48322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7" name="ZoneTexte 476"/>
          <p:cNvSpPr txBox="1"/>
          <p:nvPr/>
        </p:nvSpPr>
        <p:spPr>
          <a:xfrm>
            <a:off x="3957465" y="4007173"/>
            <a:ext cx="4802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accent1"/>
                </a:solidFill>
              </a:rPr>
              <a:t>Flux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01 -0.01829 L 0.22465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8 -0.00023 L 0.21979 0.058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29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29843 -0.16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-82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5 -0.07246 L 0.16215 -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24601 -0.024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2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2184 0.07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35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01 0.04607 L 0.28438 0.059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6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2125 0.08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419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694 L 0.19705 -0.05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3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10469 -0.068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6" y="-342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28281 0.2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1125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17691 -0.0648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324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4 -0.06019 L 0.34236 -0.110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-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27084 0.039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199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6614 0.009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2" grpId="0" animBg="1"/>
      <p:bldP spid="322" grpId="0" animBg="1"/>
      <p:bldP spid="370" grpId="0" animBg="1"/>
      <p:bldP spid="388" grpId="0" animBg="1"/>
      <p:bldP spid="400" grpId="0" animBg="1"/>
      <p:bldP spid="401" grpId="0" animBg="1"/>
      <p:bldP spid="403" grpId="0" animBg="1"/>
      <p:bldP spid="404" grpId="0" animBg="1"/>
      <p:bldP spid="414" grpId="0" animBg="1"/>
      <p:bldP spid="432" grpId="0" animBg="1"/>
      <p:bldP spid="449" grpId="0" animBg="1"/>
      <p:bldP spid="455" grpId="0" animBg="1"/>
      <p:bldP spid="463" grpId="0" animBg="1"/>
      <p:bldP spid="464" grpId="0" animBg="1"/>
      <p:bldP spid="4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85211" y="2926682"/>
            <a:ext cx="306599" cy="31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" name="Rectangle 13"/>
          <p:cNvSpPr/>
          <p:nvPr/>
        </p:nvSpPr>
        <p:spPr>
          <a:xfrm>
            <a:off x="2090384" y="3628389"/>
            <a:ext cx="306599" cy="314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Flèche courbée vers le bas 14"/>
          <p:cNvSpPr/>
          <p:nvPr/>
        </p:nvSpPr>
        <p:spPr>
          <a:xfrm rot="16200000" flipH="1">
            <a:off x="-511928" y="2517471"/>
            <a:ext cx="1820854" cy="4009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906927" y="4157608"/>
                <a:ext cx="2995221" cy="1154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latin typeface="+mj-lt"/>
                  </a:rPr>
                  <a:t> </a:t>
                </a:r>
                <a:r>
                  <a:rPr lang="fr-FR" sz="2400" b="1" dirty="0">
                    <a:latin typeface="+mj-lt"/>
                  </a:rPr>
                  <a:t> </a:t>
                </a:r>
                <a:r>
                  <a:rPr lang="fr-FR" sz="2400" b="1" dirty="0" err="1">
                    <a:latin typeface="+mj-lt"/>
                  </a:rPr>
                  <a:t>Pe</a:t>
                </a:r>
                <a:r>
                  <a:rPr lang="fr-FR" sz="2400" b="1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b="1" dirty="0">
                            <a:latin typeface="+mj-lt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fr-FR" sz="2800" b="1" dirty="0">
                            <a:latin typeface="+mj-lt"/>
                          </a:rPr>
                          <m:t> ∗ é</m:t>
                        </m:r>
                        <m:r>
                          <m:rPr>
                            <m:nor/>
                          </m:rPr>
                          <a:rPr lang="fr-FR" sz="2800" b="1" dirty="0">
                            <a:solidFill>
                              <a:schemeClr val="accent2"/>
                            </a:solidFill>
                            <a:latin typeface="+mj-lt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fr-FR" sz="2800" b="1" dirty="0">
                            <a:solidFill>
                              <a:schemeClr val="accent2"/>
                            </a:solidFill>
                            <a:latin typeface="+mj-lt"/>
                          </a:rPr>
                          <m:t>.</m:t>
                        </m:r>
                      </m:num>
                      <m:den>
                        <m:r>
                          <a:rPr lang="fr-FR" sz="2800" b="1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fr-FR" sz="2800" b="1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den>
                    </m:f>
                  </m:oMath>
                </a14:m>
                <a:endParaRPr lang="fr-FR" sz="2400" b="1" dirty="0">
                  <a:solidFill>
                    <a:schemeClr val="accent2"/>
                  </a:solidFill>
                  <a:latin typeface="+mj-lt"/>
                </a:endParaRPr>
              </a:p>
              <a:p>
                <a:endParaRPr lang="fr-FR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27" y="4157608"/>
                <a:ext cx="2995221" cy="11540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9223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fr-FR" kern="0" dirty="0" smtClean="0"/>
              <a:t>La perméabilité aux gaz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138116"/>
                  </p:ext>
                </p:extLst>
              </p:nvPr>
            </p:nvGraphicFramePr>
            <p:xfrm>
              <a:off x="598991" y="1426694"/>
              <a:ext cx="7902075" cy="2462079"/>
            </p:xfrm>
            <a:graphic>
              <a:graphicData uri="http://schemas.openxmlformats.org/drawingml/2006/table">
                <a:tbl>
                  <a:tblPr bandRow="1">
                    <a:tableStyleId>{FABFCF23-3B69-468F-B69F-88F6DE6A72F2}</a:tableStyleId>
                  </a:tblPr>
                  <a:tblGrid>
                    <a:gridCol w="2016620"/>
                    <a:gridCol w="3646968"/>
                    <a:gridCol w="2238487"/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400" dirty="0" smtClean="0">
                              <a:latin typeface="+mj-lt"/>
                            </a:rPr>
                            <a:t>Flux gazeux (J)</a:t>
                          </a:r>
                          <a:endParaRPr lang="fr-FR" sz="1400" dirty="0">
                            <a:latin typeface="+mj-lt"/>
                          </a:endParaRPr>
                        </a:p>
                      </a:txBody>
                      <a:tcPr marL="72000" marT="180000" marB="18000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Quantit</m:t>
                                        </m:r>
                                        <m: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é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perm</m:t>
                                        </m:r>
                                        <m: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é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ant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Surface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membrane</m:t>
                                        </m:r>
                                      </m:sub>
                                    </m:sSub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Temps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400" i="0" dirty="0">
                            <a:latin typeface="+mj-lt"/>
                          </a:endParaRPr>
                        </a:p>
                      </a:txBody>
                      <a:tcPr marL="72000" marT="180000" marB="18000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ou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fr-F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cm</m:t>
                                        </m:r>
                                      </m:e>
                                      <m:sup>
                                        <m: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Jour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400" i="0" dirty="0">
                            <a:latin typeface="+mj-lt"/>
                          </a:endParaRPr>
                        </a:p>
                      </a:txBody>
                      <a:tcPr marL="72000" marT="180000" marB="18000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400" dirty="0" err="1" smtClean="0">
                              <a:latin typeface="+mj-lt"/>
                            </a:rPr>
                            <a:t>Perméance</a:t>
                          </a:r>
                          <a:r>
                            <a:rPr lang="fr-FR" sz="1400" dirty="0" smtClean="0">
                              <a:latin typeface="+mj-lt"/>
                            </a:rPr>
                            <a:t> gazeuse</a:t>
                          </a:r>
                          <a:endParaRPr lang="fr-FR" sz="1400" dirty="0">
                            <a:latin typeface="+mj-lt"/>
                          </a:endParaRPr>
                        </a:p>
                      </a:txBody>
                      <a:tcPr marL="72000" marT="180000" marB="18000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Quantit</m:t>
                                        </m:r>
                                        <m: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é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perm</m:t>
                                        </m:r>
                                        <m: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é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ant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Surface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membrane</m:t>
                                        </m:r>
                                      </m:sub>
                                    </m:sSub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Temps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Pression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400" i="0" dirty="0">
                            <a:latin typeface="+mj-lt"/>
                          </a:endParaRPr>
                        </a:p>
                      </a:txBody>
                      <a:tcPr marL="72000" marT="180000" marB="18000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ou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fr-F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cm</m:t>
                                        </m:r>
                                      </m:e>
                                      <m:sup>
                                        <m: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Jour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atm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400" i="0" dirty="0">
                            <a:latin typeface="+mj-lt"/>
                          </a:endParaRPr>
                        </a:p>
                      </a:txBody>
                      <a:tcPr marL="72000" marT="180000" marB="18000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400" dirty="0" smtClean="0">
                              <a:latin typeface="+mj-lt"/>
                            </a:rPr>
                            <a:t>Perméabilité gazeuse (</a:t>
                          </a:r>
                          <a:r>
                            <a:rPr lang="fr-FR" sz="1400" dirty="0" err="1" smtClean="0">
                              <a:latin typeface="+mj-lt"/>
                            </a:rPr>
                            <a:t>Pe</a:t>
                          </a:r>
                          <a:r>
                            <a:rPr lang="fr-FR" sz="1400" dirty="0" smtClean="0">
                              <a:latin typeface="+mj-lt"/>
                            </a:rPr>
                            <a:t>)</a:t>
                          </a:r>
                          <a:endParaRPr lang="fr-FR" sz="1400" dirty="0">
                            <a:latin typeface="+mj-lt"/>
                          </a:endParaRPr>
                        </a:p>
                      </a:txBody>
                      <a:tcPr marL="72000" marT="180000" marB="18000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Quantit</m:t>
                                        </m:r>
                                        <m: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é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perm</m:t>
                                        </m:r>
                                        <m: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é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ant</m:t>
                                        </m:r>
                                      </m:sub>
                                    </m:sSub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fr-F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Epaisseur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membrane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Surface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membrane</m:t>
                                        </m:r>
                                      </m:sub>
                                    </m:sSub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Temps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∆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Pression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400" i="0" dirty="0">
                            <a:latin typeface="+mj-lt"/>
                          </a:endParaRPr>
                        </a:p>
                      </a:txBody>
                      <a:tcPr marL="72000" marT="180000" marB="180000"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fr-F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ou</m:t>
                                        </m:r>
                                        <m: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cm</m:t>
                                            </m:r>
                                          </m:e>
                                          <m:sup>
                                            <m:r>
                                              <a:rPr lang="fr-FR" sz="1400" b="0" i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cm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fr-FR" sz="14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Jour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400" b="0" i="0" smtClean="0">
                                        <a:latin typeface="Cambria Math" panose="02040503050406030204" pitchFamily="18" charset="0"/>
                                      </a:rPr>
                                      <m:t>atm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400" i="0" dirty="0">
                            <a:latin typeface="+mj-lt"/>
                          </a:endParaRPr>
                        </a:p>
                      </a:txBody>
                      <a:tcPr marL="72000" marT="180000" marB="18000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138116"/>
                  </p:ext>
                </p:extLst>
              </p:nvPr>
            </p:nvGraphicFramePr>
            <p:xfrm>
              <a:off x="598991" y="1426694"/>
              <a:ext cx="7902075" cy="2504370"/>
            </p:xfrm>
            <a:graphic>
              <a:graphicData uri="http://schemas.openxmlformats.org/drawingml/2006/table">
                <a:tbl>
                  <a:tblPr bandRow="1">
                    <a:tableStyleId>{FABFCF23-3B69-468F-B69F-88F6DE6A72F2}</a:tableStyleId>
                  </a:tblPr>
                  <a:tblGrid>
                    <a:gridCol w="2016620"/>
                    <a:gridCol w="3646968"/>
                    <a:gridCol w="2238487"/>
                  </a:tblGrid>
                  <a:tr h="834790">
                    <a:tc>
                      <a:txBody>
                        <a:bodyPr/>
                        <a:lstStyle/>
                        <a:p>
                          <a:r>
                            <a:rPr lang="fr-FR" sz="1400" dirty="0" smtClean="0">
                              <a:latin typeface="+mj-lt"/>
                            </a:rPr>
                            <a:t>Flux gazeux (J)</a:t>
                          </a:r>
                          <a:endParaRPr lang="fr-FR" sz="1400" dirty="0">
                            <a:latin typeface="+mj-lt"/>
                          </a:endParaRPr>
                        </a:p>
                      </a:txBody>
                      <a:tcPr marL="72000" marT="180000" marB="18000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2000" marT="180000" marB="180000" anchor="ctr">
                        <a:blipFill rotWithShape="0">
                          <a:blip r:embed="rId3"/>
                          <a:stretch>
                            <a:fillRect l="-55426" t="-1460" r="-61603" b="-20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2000" marT="180000" marB="180000" anchor="ctr">
                        <a:blipFill rotWithShape="0">
                          <a:blip r:embed="rId3"/>
                          <a:stretch>
                            <a:fillRect l="-253678" t="-1460" r="-545" b="-201460"/>
                          </a:stretch>
                        </a:blipFill>
                      </a:tcPr>
                    </a:tc>
                  </a:tr>
                  <a:tr h="834790">
                    <a:tc>
                      <a:txBody>
                        <a:bodyPr/>
                        <a:lstStyle/>
                        <a:p>
                          <a:r>
                            <a:rPr lang="fr-FR" sz="1400" dirty="0" err="1" smtClean="0">
                              <a:latin typeface="+mj-lt"/>
                            </a:rPr>
                            <a:t>Perméance</a:t>
                          </a:r>
                          <a:r>
                            <a:rPr lang="fr-FR" sz="1400" dirty="0" smtClean="0">
                              <a:latin typeface="+mj-lt"/>
                            </a:rPr>
                            <a:t> gazeuse</a:t>
                          </a:r>
                          <a:endParaRPr lang="fr-FR" sz="1400" dirty="0">
                            <a:latin typeface="+mj-lt"/>
                          </a:endParaRPr>
                        </a:p>
                      </a:txBody>
                      <a:tcPr marL="72000" marT="180000" marB="18000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2000" marT="180000" marB="180000" anchor="ctr">
                        <a:blipFill rotWithShape="0">
                          <a:blip r:embed="rId3"/>
                          <a:stretch>
                            <a:fillRect l="-55426" t="-101460" r="-61603" b="-10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2000" marT="180000" marB="180000" anchor="ctr">
                        <a:blipFill rotWithShape="0">
                          <a:blip r:embed="rId3"/>
                          <a:stretch>
                            <a:fillRect l="-253678" t="-101460" r="-545" b="-101460"/>
                          </a:stretch>
                        </a:blipFill>
                      </a:tcPr>
                    </a:tc>
                  </a:tr>
                  <a:tr h="834790">
                    <a:tc>
                      <a:txBody>
                        <a:bodyPr/>
                        <a:lstStyle/>
                        <a:p>
                          <a:r>
                            <a:rPr lang="fr-FR" sz="1400" dirty="0" smtClean="0">
                              <a:latin typeface="+mj-lt"/>
                            </a:rPr>
                            <a:t>Perméabilité gazeuse (</a:t>
                          </a:r>
                          <a:r>
                            <a:rPr lang="fr-FR" sz="1400" dirty="0" err="1" smtClean="0">
                              <a:latin typeface="+mj-lt"/>
                            </a:rPr>
                            <a:t>Pe</a:t>
                          </a:r>
                          <a:r>
                            <a:rPr lang="fr-FR" sz="1400" dirty="0" smtClean="0">
                              <a:latin typeface="+mj-lt"/>
                            </a:rPr>
                            <a:t>)</a:t>
                          </a:r>
                          <a:endParaRPr lang="fr-FR" sz="1400" dirty="0">
                            <a:latin typeface="+mj-lt"/>
                          </a:endParaRPr>
                        </a:p>
                      </a:txBody>
                      <a:tcPr marL="72000" marT="180000" marB="18000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2000" marT="180000" marB="180000" anchor="ctr">
                        <a:blipFill rotWithShape="0">
                          <a:blip r:embed="rId3"/>
                          <a:stretch>
                            <a:fillRect l="-55426" t="-201460" r="-61603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72000" marT="180000" marB="180000" anchor="ctr">
                        <a:blipFill rotWithShape="0">
                          <a:blip r:embed="rId3"/>
                          <a:stretch>
                            <a:fillRect l="-253678" t="-201460" r="-545" b="-146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A2EC6-FE78-4AAB-A275-BAF92F1C8751}" type="slidenum">
              <a:rPr lang="fr-FR" altLang="en-US" smtClean="0"/>
              <a:pPr>
                <a:defRPr/>
              </a:pPr>
              <a:t>9</a:t>
            </a:fld>
            <a:endParaRPr lang="fr-FR" altLang="en-US"/>
          </a:p>
        </p:txBody>
      </p:sp>
      <p:sp>
        <p:nvSpPr>
          <p:cNvPr id="3" name="ZoneTexte 2"/>
          <p:cNvSpPr txBox="1"/>
          <p:nvPr/>
        </p:nvSpPr>
        <p:spPr>
          <a:xfrm>
            <a:off x="3140023" y="4281375"/>
            <a:ext cx="447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Valeur intrinsèque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320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ure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7190</TotalTime>
  <Words>702</Words>
  <Application>Microsoft Office PowerPoint</Application>
  <PresentationFormat>Affichage à l'écran (4:3)</PresentationFormat>
  <Paragraphs>152</Paragraphs>
  <Slides>21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MS Mincho</vt:lpstr>
      <vt:lpstr>Arial</vt:lpstr>
      <vt:lpstr>Calibri</vt:lpstr>
      <vt:lpstr>Cambria Math</vt:lpstr>
      <vt:lpstr>Garamond</vt:lpstr>
      <vt:lpstr>Times New Roman</vt:lpstr>
      <vt:lpstr>Wingdings</vt:lpstr>
      <vt:lpstr>Bordure</vt:lpstr>
      <vt:lpstr>Équation</vt:lpstr>
      <vt:lpstr>Nouvelle méthode de mesure de perméabilités gazeuses des matériaux d’emballage : application aux aliments frais conditionnés</vt:lpstr>
      <vt:lpstr> Pourquoi emballer les produits frais ?</vt:lpstr>
      <vt:lpstr>Pourquoi emballer les produits frais ?</vt:lpstr>
      <vt:lpstr>Corrélation Respiration / Durée de vie</vt:lpstr>
      <vt:lpstr>Présentation PowerPoint</vt:lpstr>
      <vt:lpstr>Objectif des mesures de perméabilités: </vt:lpstr>
      <vt:lpstr> Un peu de théorie pour commencer…</vt:lpstr>
      <vt:lpstr>Présentation PowerPoint</vt:lpstr>
      <vt:lpstr>Présentation PowerPoint</vt:lpstr>
      <vt:lpstr>La perméabilité aux gaz</vt:lpstr>
      <vt:lpstr>Présentation PowerPoint</vt:lpstr>
      <vt:lpstr>Normes et techniques commerciales associées</vt:lpstr>
      <vt:lpstr> Technique alternative…</vt:lpstr>
      <vt:lpstr>Technique alternative</vt:lpstr>
      <vt:lpstr>Technique alternative</vt:lpstr>
      <vt:lpstr>Exemple d’utilisation pédagogique</vt:lpstr>
      <vt:lpstr>Présentation PowerPoint</vt:lpstr>
      <vt:lpstr>Présentation PowerPoint</vt:lpstr>
      <vt:lpstr>Présentation PowerPoint</vt:lpstr>
      <vt:lpstr>Pour conclure ….</vt:lpstr>
      <vt:lpstr>Merci pour votre attention  J’attends vos questions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CNRIUT</dc:title>
  <dc:creator>Cottaz Amandine</dc:creator>
  <cp:lastModifiedBy>COTTAZ AMANDINE</cp:lastModifiedBy>
  <cp:revision>195</cp:revision>
  <dcterms:created xsi:type="dcterms:W3CDTF">2010-09-15T15:25:07Z</dcterms:created>
  <dcterms:modified xsi:type="dcterms:W3CDTF">2019-05-27T15:50:56Z</dcterms:modified>
</cp:coreProperties>
</file>