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329" r:id="rId4"/>
    <p:sldId id="349" r:id="rId5"/>
    <p:sldId id="350" r:id="rId6"/>
    <p:sldId id="358" r:id="rId7"/>
    <p:sldId id="359" r:id="rId8"/>
    <p:sldId id="352" r:id="rId9"/>
    <p:sldId id="351" r:id="rId10"/>
    <p:sldId id="353" r:id="rId11"/>
    <p:sldId id="360" r:id="rId12"/>
    <p:sldId id="354" r:id="rId13"/>
    <p:sldId id="290" r:id="rId14"/>
    <p:sldId id="292" r:id="rId15"/>
    <p:sldId id="361" r:id="rId16"/>
    <p:sldId id="355" r:id="rId17"/>
    <p:sldId id="356" r:id="rId18"/>
    <p:sldId id="357" r:id="rId1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85294" autoAdjust="0"/>
  </p:normalViewPr>
  <p:slideViewPr>
    <p:cSldViewPr snapToGrid="0">
      <p:cViewPr varScale="1">
        <p:scale>
          <a:sx n="91" d="100"/>
          <a:sy n="91" d="100"/>
        </p:scale>
        <p:origin x="1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rgbClr val="002060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AAB1B-9CDF-4BBB-A9DF-41812E3ED89A}" type="presOf" srcId="{30120376-4C60-46C2-9D03-2DCAE3857063}" destId="{A9ECA155-F492-4F42-8A3E-862BC56FB6DA}" srcOrd="0" destOrd="0" presId="urn:microsoft.com/office/officeart/2005/8/layout/hChevron3"/>
    <dgm:cxn modelId="{D1137BD4-DE14-4A23-A2D1-9DFF90F988D2}" type="presOf" srcId="{A9C87D89-D86D-4C63-AA66-68EF63E38F09}" destId="{1536F653-A9E2-459D-9123-927CA86A935C}" srcOrd="0" destOrd="0" presId="urn:microsoft.com/office/officeart/2005/8/layout/hChevron3"/>
    <dgm:cxn modelId="{167D6208-9109-465F-BE26-F015842E2E08}" type="presOf" srcId="{E4042DED-33ED-4CF3-8BA9-8DB99070B8E7}" destId="{8F56066C-499F-484C-B17E-364F34034D8D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243AF203-1610-4B92-9AD3-574F4CAFA72B}" type="presOf" srcId="{5467C575-F8FA-468D-87CA-B643437D27A1}" destId="{6ACDEEB2-893F-4634-AA4B-A04462933DA4}" srcOrd="0" destOrd="0" presId="urn:microsoft.com/office/officeart/2005/8/layout/hChevron3"/>
    <dgm:cxn modelId="{7FC3C767-B571-48EB-9371-7DED654CC86E}" type="presOf" srcId="{2B9381FF-33FE-4F56-B6B7-EC67941E05C5}" destId="{2011C04B-37CC-4AB5-B293-935D3804AD50}" srcOrd="0" destOrd="0" presId="urn:microsoft.com/office/officeart/2005/8/layout/hChevron3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F9270D04-A930-408F-8AE3-3DB8CF40C75D}" type="presOf" srcId="{16050F9F-2E7F-481E-AB15-CEFF720C3808}" destId="{A9310AAF-CF4D-4080-A95A-0A689FD1F474}" srcOrd="0" destOrd="0" presId="urn:microsoft.com/office/officeart/2005/8/layout/hChevron3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AABF24DD-60F6-4044-8D1F-D70EA2DBDF06}" type="presParOf" srcId="{A9310AAF-CF4D-4080-A95A-0A689FD1F474}" destId="{8F56066C-499F-484C-B17E-364F34034D8D}" srcOrd="0" destOrd="0" presId="urn:microsoft.com/office/officeart/2005/8/layout/hChevron3"/>
    <dgm:cxn modelId="{136BE83D-9F4D-4908-9AC5-B280971BDE74}" type="presParOf" srcId="{A9310AAF-CF4D-4080-A95A-0A689FD1F474}" destId="{E273A019-DF86-41DB-BA7B-DD41F3D3B15F}" srcOrd="1" destOrd="0" presId="urn:microsoft.com/office/officeart/2005/8/layout/hChevron3"/>
    <dgm:cxn modelId="{4D80CFBA-0F9B-4A8D-8D34-1C983AA4C9F7}" type="presParOf" srcId="{A9310AAF-CF4D-4080-A95A-0A689FD1F474}" destId="{1536F653-A9E2-459D-9123-927CA86A935C}" srcOrd="2" destOrd="0" presId="urn:microsoft.com/office/officeart/2005/8/layout/hChevron3"/>
    <dgm:cxn modelId="{D582B61E-C86F-4651-9189-4B36E886E536}" type="presParOf" srcId="{A9310AAF-CF4D-4080-A95A-0A689FD1F474}" destId="{C69B7031-2AD2-406B-93C9-06BF0821DA71}" srcOrd="3" destOrd="0" presId="urn:microsoft.com/office/officeart/2005/8/layout/hChevron3"/>
    <dgm:cxn modelId="{C7E9ACF2-9006-45C9-95AB-5BB9A2CB586E}" type="presParOf" srcId="{A9310AAF-CF4D-4080-A95A-0A689FD1F474}" destId="{6ACDEEB2-893F-4634-AA4B-A04462933DA4}" srcOrd="4" destOrd="0" presId="urn:microsoft.com/office/officeart/2005/8/layout/hChevron3"/>
    <dgm:cxn modelId="{975D5A46-C323-466B-9E58-FC5304D240C0}" type="presParOf" srcId="{A9310AAF-CF4D-4080-A95A-0A689FD1F474}" destId="{164FAECE-505A-4FFD-9CC0-5277A6B48F46}" srcOrd="5" destOrd="0" presId="urn:microsoft.com/office/officeart/2005/8/layout/hChevron3"/>
    <dgm:cxn modelId="{51ADBBC1-C44D-4FD2-AE2E-E728FFD3AE28}" type="presParOf" srcId="{A9310AAF-CF4D-4080-A95A-0A689FD1F474}" destId="{A9ECA155-F492-4F42-8A3E-862BC56FB6DA}" srcOrd="6" destOrd="0" presId="urn:microsoft.com/office/officeart/2005/8/layout/hChevron3"/>
    <dgm:cxn modelId="{ABFF9347-B87E-49B5-B507-FB6F147858AA}" type="presParOf" srcId="{A9310AAF-CF4D-4080-A95A-0A689FD1F474}" destId="{6C58A68B-3049-46F5-AAEB-EA3D9A6279D9}" srcOrd="7" destOrd="0" presId="urn:microsoft.com/office/officeart/2005/8/layout/hChevron3"/>
    <dgm:cxn modelId="{C83A5BAF-8AD2-4406-B09A-36C6014187E7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>
        <a:solidFill>
          <a:schemeClr val="accent1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FE3D52-2241-4AFD-9363-83D1954C95AA}" type="presOf" srcId="{5467C575-F8FA-468D-87CA-B643437D27A1}" destId="{6ACDEEB2-893F-4634-AA4B-A04462933DA4}" srcOrd="0" destOrd="0" presId="urn:microsoft.com/office/officeart/2005/8/layout/hChevron3"/>
    <dgm:cxn modelId="{133AFF0D-0FB4-48F9-92E3-60EE5AA42575}" type="presOf" srcId="{16050F9F-2E7F-481E-AB15-CEFF720C3808}" destId="{A9310AAF-CF4D-4080-A95A-0A689FD1F474}" srcOrd="0" destOrd="0" presId="urn:microsoft.com/office/officeart/2005/8/layout/hChevron3"/>
    <dgm:cxn modelId="{298113D1-CD1C-4ACE-BD3E-201A1F720FF2}" type="presOf" srcId="{E4042DED-33ED-4CF3-8BA9-8DB99070B8E7}" destId="{8F56066C-499F-484C-B17E-364F34034D8D}" srcOrd="0" destOrd="0" presId="urn:microsoft.com/office/officeart/2005/8/layout/hChevron3"/>
    <dgm:cxn modelId="{3F56D326-1232-43DD-A86F-31EB29DE4687}" type="presOf" srcId="{A9C87D89-D86D-4C63-AA66-68EF63E38F09}" destId="{1536F653-A9E2-459D-9123-927CA86A935C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505B3671-E776-485D-8702-BE73AB8E6FCA}" type="presOf" srcId="{2B9381FF-33FE-4F56-B6B7-EC67941E05C5}" destId="{2011C04B-37CC-4AB5-B293-935D3804AD50}" srcOrd="0" destOrd="0" presId="urn:microsoft.com/office/officeart/2005/8/layout/hChevron3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47BDACED-0C8C-4260-9092-28BE00B8069D}" type="presOf" srcId="{30120376-4C60-46C2-9D03-2DCAE3857063}" destId="{A9ECA155-F492-4F42-8A3E-862BC56FB6DA}" srcOrd="0" destOrd="0" presId="urn:microsoft.com/office/officeart/2005/8/layout/hChevron3"/>
    <dgm:cxn modelId="{B96F0BCB-D3DB-4D7D-A151-A1E12B68D6F6}" type="presParOf" srcId="{A9310AAF-CF4D-4080-A95A-0A689FD1F474}" destId="{8F56066C-499F-484C-B17E-364F34034D8D}" srcOrd="0" destOrd="0" presId="urn:microsoft.com/office/officeart/2005/8/layout/hChevron3"/>
    <dgm:cxn modelId="{7FE051AE-D144-4524-9A66-2072DEA2C66C}" type="presParOf" srcId="{A9310AAF-CF4D-4080-A95A-0A689FD1F474}" destId="{E273A019-DF86-41DB-BA7B-DD41F3D3B15F}" srcOrd="1" destOrd="0" presId="urn:microsoft.com/office/officeart/2005/8/layout/hChevron3"/>
    <dgm:cxn modelId="{6AE95044-BBC0-4538-86EA-E8D078F21495}" type="presParOf" srcId="{A9310AAF-CF4D-4080-A95A-0A689FD1F474}" destId="{1536F653-A9E2-459D-9123-927CA86A935C}" srcOrd="2" destOrd="0" presId="urn:microsoft.com/office/officeart/2005/8/layout/hChevron3"/>
    <dgm:cxn modelId="{E661FB49-8432-409F-93FB-87AE6AD35840}" type="presParOf" srcId="{A9310AAF-CF4D-4080-A95A-0A689FD1F474}" destId="{C69B7031-2AD2-406B-93C9-06BF0821DA71}" srcOrd="3" destOrd="0" presId="urn:microsoft.com/office/officeart/2005/8/layout/hChevron3"/>
    <dgm:cxn modelId="{5702C94A-732B-4B8F-A14B-233FFBE6C4E4}" type="presParOf" srcId="{A9310AAF-CF4D-4080-A95A-0A689FD1F474}" destId="{6ACDEEB2-893F-4634-AA4B-A04462933DA4}" srcOrd="4" destOrd="0" presId="urn:microsoft.com/office/officeart/2005/8/layout/hChevron3"/>
    <dgm:cxn modelId="{8F091189-841F-4167-9C11-261FFE041F52}" type="presParOf" srcId="{A9310AAF-CF4D-4080-A95A-0A689FD1F474}" destId="{164FAECE-505A-4FFD-9CC0-5277A6B48F46}" srcOrd="5" destOrd="0" presId="urn:microsoft.com/office/officeart/2005/8/layout/hChevron3"/>
    <dgm:cxn modelId="{5DFD3A5D-60C0-42B1-91E2-F4AE0C857ED0}" type="presParOf" srcId="{A9310AAF-CF4D-4080-A95A-0A689FD1F474}" destId="{A9ECA155-F492-4F42-8A3E-862BC56FB6DA}" srcOrd="6" destOrd="0" presId="urn:microsoft.com/office/officeart/2005/8/layout/hChevron3"/>
    <dgm:cxn modelId="{8721701F-F116-4D42-84ED-75AFE632864A}" type="presParOf" srcId="{A9310AAF-CF4D-4080-A95A-0A689FD1F474}" destId="{6C58A68B-3049-46F5-AAEB-EA3D9A6279D9}" srcOrd="7" destOrd="0" presId="urn:microsoft.com/office/officeart/2005/8/layout/hChevron3"/>
    <dgm:cxn modelId="{3D5DA45A-D2A4-46EA-85F5-07A4081761A9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rgbClr val="002060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D38B78-0285-419C-8367-C944109B1ACE}" type="presOf" srcId="{2B9381FF-33FE-4F56-B6B7-EC67941E05C5}" destId="{2011C04B-37CC-4AB5-B293-935D3804AD50}" srcOrd="0" destOrd="0" presId="urn:microsoft.com/office/officeart/2005/8/layout/hChevron3"/>
    <dgm:cxn modelId="{B2FBAAD1-D599-457F-B368-58F0964EA1A9}" type="presOf" srcId="{30120376-4C60-46C2-9D03-2DCAE3857063}" destId="{A9ECA155-F492-4F42-8A3E-862BC56FB6DA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D6822687-AD69-433E-AC27-B26241FB0A61}" type="presOf" srcId="{16050F9F-2E7F-481E-AB15-CEFF720C3808}" destId="{A9310AAF-CF4D-4080-A95A-0A689FD1F474}" srcOrd="0" destOrd="0" presId="urn:microsoft.com/office/officeart/2005/8/layout/hChevron3"/>
    <dgm:cxn modelId="{FAEAE9B7-65D6-4FE1-9051-E3C295DDA821}" type="presOf" srcId="{5467C575-F8FA-468D-87CA-B643437D27A1}" destId="{6ACDEEB2-893F-4634-AA4B-A04462933DA4}" srcOrd="0" destOrd="0" presId="urn:microsoft.com/office/officeart/2005/8/layout/hChevron3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D21032C7-0485-41E5-8882-75E06F5FABF7}" type="presOf" srcId="{A9C87D89-D86D-4C63-AA66-68EF63E38F09}" destId="{1536F653-A9E2-459D-9123-927CA86A935C}" srcOrd="0" destOrd="0" presId="urn:microsoft.com/office/officeart/2005/8/layout/hChevron3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681DBF3B-4C90-4C61-8C7F-AB488E2C871C}" type="presOf" srcId="{E4042DED-33ED-4CF3-8BA9-8DB99070B8E7}" destId="{8F56066C-499F-484C-B17E-364F34034D8D}" srcOrd="0" destOrd="0" presId="urn:microsoft.com/office/officeart/2005/8/layout/hChevron3"/>
    <dgm:cxn modelId="{6243966E-A50B-48B8-B304-B324460C9F1D}" type="presParOf" srcId="{A9310AAF-CF4D-4080-A95A-0A689FD1F474}" destId="{8F56066C-499F-484C-B17E-364F34034D8D}" srcOrd="0" destOrd="0" presId="urn:microsoft.com/office/officeart/2005/8/layout/hChevron3"/>
    <dgm:cxn modelId="{4776C6DD-27A8-4BA0-8FE5-959429B2963D}" type="presParOf" srcId="{A9310AAF-CF4D-4080-A95A-0A689FD1F474}" destId="{E273A019-DF86-41DB-BA7B-DD41F3D3B15F}" srcOrd="1" destOrd="0" presId="urn:microsoft.com/office/officeart/2005/8/layout/hChevron3"/>
    <dgm:cxn modelId="{2581A673-878C-4C7B-BF9A-2E9E86F435E5}" type="presParOf" srcId="{A9310AAF-CF4D-4080-A95A-0A689FD1F474}" destId="{1536F653-A9E2-459D-9123-927CA86A935C}" srcOrd="2" destOrd="0" presId="urn:microsoft.com/office/officeart/2005/8/layout/hChevron3"/>
    <dgm:cxn modelId="{310BD6C3-DE46-47DF-8411-14D1814D2069}" type="presParOf" srcId="{A9310AAF-CF4D-4080-A95A-0A689FD1F474}" destId="{C69B7031-2AD2-406B-93C9-06BF0821DA71}" srcOrd="3" destOrd="0" presId="urn:microsoft.com/office/officeart/2005/8/layout/hChevron3"/>
    <dgm:cxn modelId="{9C5E9194-5902-4659-8352-120CF964365D}" type="presParOf" srcId="{A9310AAF-CF4D-4080-A95A-0A689FD1F474}" destId="{6ACDEEB2-893F-4634-AA4B-A04462933DA4}" srcOrd="4" destOrd="0" presId="urn:microsoft.com/office/officeart/2005/8/layout/hChevron3"/>
    <dgm:cxn modelId="{837F7840-1EFB-4E32-81EC-FBCE48DD024D}" type="presParOf" srcId="{A9310AAF-CF4D-4080-A95A-0A689FD1F474}" destId="{164FAECE-505A-4FFD-9CC0-5277A6B48F46}" srcOrd="5" destOrd="0" presId="urn:microsoft.com/office/officeart/2005/8/layout/hChevron3"/>
    <dgm:cxn modelId="{DC8C1BBA-0D91-4944-8F3C-222DA058CA4E}" type="presParOf" srcId="{A9310AAF-CF4D-4080-A95A-0A689FD1F474}" destId="{A9ECA155-F492-4F42-8A3E-862BC56FB6DA}" srcOrd="6" destOrd="0" presId="urn:microsoft.com/office/officeart/2005/8/layout/hChevron3"/>
    <dgm:cxn modelId="{BAD1A018-BAA5-48F1-9959-86C983EECC7E}" type="presParOf" srcId="{A9310AAF-CF4D-4080-A95A-0A689FD1F474}" destId="{6C58A68B-3049-46F5-AAEB-EA3D9A6279D9}" srcOrd="7" destOrd="0" presId="urn:microsoft.com/office/officeart/2005/8/layout/hChevron3"/>
    <dgm:cxn modelId="{1FAA02C9-1E52-4B2D-A54C-BB52273DBC50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8D9527D2-157D-4932-9C3E-0BD4AB9A4E07}" type="presOf" srcId="{A9C87D89-D86D-4C63-AA66-68EF63E38F09}" destId="{1536F653-A9E2-459D-9123-927CA86A935C}" srcOrd="0" destOrd="0" presId="urn:microsoft.com/office/officeart/2005/8/layout/hChevron3"/>
    <dgm:cxn modelId="{06A96A4F-B822-4EA7-90F6-9310ACC47C77}" type="presOf" srcId="{5467C575-F8FA-468D-87CA-B643437D27A1}" destId="{6ACDEEB2-893F-4634-AA4B-A04462933DA4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AE74E4A8-46A6-41B3-AB2C-B751C89BD9EE}" type="presOf" srcId="{E4042DED-33ED-4CF3-8BA9-8DB99070B8E7}" destId="{8F56066C-499F-484C-B17E-364F34034D8D}" srcOrd="0" destOrd="0" presId="urn:microsoft.com/office/officeart/2005/8/layout/hChevron3"/>
    <dgm:cxn modelId="{C87A8BBD-1702-4A24-873D-25D558B9C764}" type="presOf" srcId="{2B9381FF-33FE-4F56-B6B7-EC67941E05C5}" destId="{2011C04B-37CC-4AB5-B293-935D3804AD50}" srcOrd="0" destOrd="0" presId="urn:microsoft.com/office/officeart/2005/8/layout/hChevron3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27A51787-A851-42F0-B53E-DD69BF54A6CB}" type="presOf" srcId="{30120376-4C60-46C2-9D03-2DCAE3857063}" destId="{A9ECA155-F492-4F42-8A3E-862BC56FB6DA}" srcOrd="0" destOrd="0" presId="urn:microsoft.com/office/officeart/2005/8/layout/hChevron3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06FBA705-19F2-416E-8695-BCCD17D16F39}" type="presOf" srcId="{16050F9F-2E7F-481E-AB15-CEFF720C3808}" destId="{A9310AAF-CF4D-4080-A95A-0A689FD1F474}" srcOrd="0" destOrd="0" presId="urn:microsoft.com/office/officeart/2005/8/layout/hChevron3"/>
    <dgm:cxn modelId="{C8FA9F5D-DFB8-49B1-AAE5-FC0D85630693}" type="presParOf" srcId="{A9310AAF-CF4D-4080-A95A-0A689FD1F474}" destId="{8F56066C-499F-484C-B17E-364F34034D8D}" srcOrd="0" destOrd="0" presId="urn:microsoft.com/office/officeart/2005/8/layout/hChevron3"/>
    <dgm:cxn modelId="{247ED14F-6269-4B6C-8FF3-53979A6BBE2A}" type="presParOf" srcId="{A9310AAF-CF4D-4080-A95A-0A689FD1F474}" destId="{E273A019-DF86-41DB-BA7B-DD41F3D3B15F}" srcOrd="1" destOrd="0" presId="urn:microsoft.com/office/officeart/2005/8/layout/hChevron3"/>
    <dgm:cxn modelId="{16628D7A-3ABB-41F6-B8A9-251B5ED41839}" type="presParOf" srcId="{A9310AAF-CF4D-4080-A95A-0A689FD1F474}" destId="{1536F653-A9E2-459D-9123-927CA86A935C}" srcOrd="2" destOrd="0" presId="urn:microsoft.com/office/officeart/2005/8/layout/hChevron3"/>
    <dgm:cxn modelId="{72DF63E0-4F52-47EE-A1C4-0AADD5F50BE4}" type="presParOf" srcId="{A9310AAF-CF4D-4080-A95A-0A689FD1F474}" destId="{C69B7031-2AD2-406B-93C9-06BF0821DA71}" srcOrd="3" destOrd="0" presId="urn:microsoft.com/office/officeart/2005/8/layout/hChevron3"/>
    <dgm:cxn modelId="{2FB7A3DE-8A85-4791-A05B-6187E221AA33}" type="presParOf" srcId="{A9310AAF-CF4D-4080-A95A-0A689FD1F474}" destId="{6ACDEEB2-893F-4634-AA4B-A04462933DA4}" srcOrd="4" destOrd="0" presId="urn:microsoft.com/office/officeart/2005/8/layout/hChevron3"/>
    <dgm:cxn modelId="{417BDFA3-2B01-418B-9B27-A6BB0CAE812A}" type="presParOf" srcId="{A9310AAF-CF4D-4080-A95A-0A689FD1F474}" destId="{164FAECE-505A-4FFD-9CC0-5277A6B48F46}" srcOrd="5" destOrd="0" presId="urn:microsoft.com/office/officeart/2005/8/layout/hChevron3"/>
    <dgm:cxn modelId="{405F7689-B0AA-45F1-97E1-250BC7320BCF}" type="presParOf" srcId="{A9310AAF-CF4D-4080-A95A-0A689FD1F474}" destId="{A9ECA155-F492-4F42-8A3E-862BC56FB6DA}" srcOrd="6" destOrd="0" presId="urn:microsoft.com/office/officeart/2005/8/layout/hChevron3"/>
    <dgm:cxn modelId="{8FDB236D-B0BE-4161-9064-F967E6C93CDA}" type="presParOf" srcId="{A9310AAF-CF4D-4080-A95A-0A689FD1F474}" destId="{6C58A68B-3049-46F5-AAEB-EA3D9A6279D9}" srcOrd="7" destOrd="0" presId="urn:microsoft.com/office/officeart/2005/8/layout/hChevron3"/>
    <dgm:cxn modelId="{94AA06A5-8B7A-4D9F-9F8F-1203042BFDD0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>
        <a:solidFill>
          <a:srgbClr val="00206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E9A7BE-DD5B-478E-B860-12FB845C59C1}" type="presOf" srcId="{30120376-4C60-46C2-9D03-2DCAE3857063}" destId="{A9ECA155-F492-4F42-8A3E-862BC56FB6DA}" srcOrd="0" destOrd="0" presId="urn:microsoft.com/office/officeart/2005/8/layout/hChevron3"/>
    <dgm:cxn modelId="{65B54F4C-F997-4E54-9A55-B40FAFC4CAE1}" type="presOf" srcId="{5467C575-F8FA-468D-87CA-B643437D27A1}" destId="{6ACDEEB2-893F-4634-AA4B-A04462933DA4}" srcOrd="0" destOrd="0" presId="urn:microsoft.com/office/officeart/2005/8/layout/hChevron3"/>
    <dgm:cxn modelId="{504543CD-5C76-49AF-BAF6-F8E3A3A9B271}" type="presOf" srcId="{16050F9F-2E7F-481E-AB15-CEFF720C3808}" destId="{A9310AAF-CF4D-4080-A95A-0A689FD1F474}" srcOrd="0" destOrd="0" presId="urn:microsoft.com/office/officeart/2005/8/layout/hChevron3"/>
    <dgm:cxn modelId="{EB70918C-BFC4-4BD7-BB17-F117DD612325}" type="presOf" srcId="{A9C87D89-D86D-4C63-AA66-68EF63E38F09}" destId="{1536F653-A9E2-459D-9123-927CA86A935C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E5F1CA38-C9B3-43DE-AAEC-67AD07CC4634}" type="presOf" srcId="{E4042DED-33ED-4CF3-8BA9-8DB99070B8E7}" destId="{8F56066C-499F-484C-B17E-364F34034D8D}" srcOrd="0" destOrd="0" presId="urn:microsoft.com/office/officeart/2005/8/layout/hChevron3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481BDEDD-F39E-476B-9337-201F5EEF455A}" type="presOf" srcId="{2B9381FF-33FE-4F56-B6B7-EC67941E05C5}" destId="{2011C04B-37CC-4AB5-B293-935D3804AD50}" srcOrd="0" destOrd="0" presId="urn:microsoft.com/office/officeart/2005/8/layout/hChevron3"/>
    <dgm:cxn modelId="{BD606830-A92D-4BEA-A584-3B39AB9A62FE}" type="presParOf" srcId="{A9310AAF-CF4D-4080-A95A-0A689FD1F474}" destId="{8F56066C-499F-484C-B17E-364F34034D8D}" srcOrd="0" destOrd="0" presId="urn:microsoft.com/office/officeart/2005/8/layout/hChevron3"/>
    <dgm:cxn modelId="{808EB528-0E59-4CCA-BE08-CA00CF23FA1B}" type="presParOf" srcId="{A9310AAF-CF4D-4080-A95A-0A689FD1F474}" destId="{E273A019-DF86-41DB-BA7B-DD41F3D3B15F}" srcOrd="1" destOrd="0" presId="urn:microsoft.com/office/officeart/2005/8/layout/hChevron3"/>
    <dgm:cxn modelId="{98275967-AFF5-411B-8E0D-843D883AF496}" type="presParOf" srcId="{A9310AAF-CF4D-4080-A95A-0A689FD1F474}" destId="{1536F653-A9E2-459D-9123-927CA86A935C}" srcOrd="2" destOrd="0" presId="urn:microsoft.com/office/officeart/2005/8/layout/hChevron3"/>
    <dgm:cxn modelId="{A2383F43-41DE-4043-8667-FB73349908CE}" type="presParOf" srcId="{A9310AAF-CF4D-4080-A95A-0A689FD1F474}" destId="{C69B7031-2AD2-406B-93C9-06BF0821DA71}" srcOrd="3" destOrd="0" presId="urn:microsoft.com/office/officeart/2005/8/layout/hChevron3"/>
    <dgm:cxn modelId="{D00DD4F0-DF87-4DCF-B3B3-81E3DCB57C79}" type="presParOf" srcId="{A9310AAF-CF4D-4080-A95A-0A689FD1F474}" destId="{6ACDEEB2-893F-4634-AA4B-A04462933DA4}" srcOrd="4" destOrd="0" presId="urn:microsoft.com/office/officeart/2005/8/layout/hChevron3"/>
    <dgm:cxn modelId="{530D018D-610B-4469-94AB-342A61FB174B}" type="presParOf" srcId="{A9310AAF-CF4D-4080-A95A-0A689FD1F474}" destId="{164FAECE-505A-4FFD-9CC0-5277A6B48F46}" srcOrd="5" destOrd="0" presId="urn:microsoft.com/office/officeart/2005/8/layout/hChevron3"/>
    <dgm:cxn modelId="{FCBAC297-D6D2-4F17-BF8D-7E4B9B7473D1}" type="presParOf" srcId="{A9310AAF-CF4D-4080-A95A-0A689FD1F474}" destId="{A9ECA155-F492-4F42-8A3E-862BC56FB6DA}" srcOrd="6" destOrd="0" presId="urn:microsoft.com/office/officeart/2005/8/layout/hChevron3"/>
    <dgm:cxn modelId="{A3777328-20A6-4488-AACE-019B21A2AFDE}" type="presParOf" srcId="{A9310AAF-CF4D-4080-A95A-0A689FD1F474}" destId="{6C58A68B-3049-46F5-AAEB-EA3D9A6279D9}" srcOrd="7" destOrd="0" presId="urn:microsoft.com/office/officeart/2005/8/layout/hChevron3"/>
    <dgm:cxn modelId="{D23E42C0-7C7E-43D3-B0DE-A67587436C87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>
        <a:solidFill>
          <a:srgbClr val="00206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14A89B-A1E3-4B0A-9E2F-B4B5D9A0CDA5}" type="presOf" srcId="{5467C575-F8FA-468D-87CA-B643437D27A1}" destId="{6ACDEEB2-893F-4634-AA4B-A04462933DA4}" srcOrd="0" destOrd="0" presId="urn:microsoft.com/office/officeart/2005/8/layout/hChevron3"/>
    <dgm:cxn modelId="{66FE90DF-20C2-482E-AA35-372498B87E37}" type="presOf" srcId="{2B9381FF-33FE-4F56-B6B7-EC67941E05C5}" destId="{2011C04B-37CC-4AB5-B293-935D3804AD50}" srcOrd="0" destOrd="0" presId="urn:microsoft.com/office/officeart/2005/8/layout/hChevron3"/>
    <dgm:cxn modelId="{3BBDEC9D-F57E-4CA0-920E-EBB5FD2ED116}" type="presOf" srcId="{E4042DED-33ED-4CF3-8BA9-8DB99070B8E7}" destId="{8F56066C-499F-484C-B17E-364F34034D8D}" srcOrd="0" destOrd="0" presId="urn:microsoft.com/office/officeart/2005/8/layout/hChevron3"/>
    <dgm:cxn modelId="{89DC709B-91DD-4BA7-9303-2E256E929630}" type="presOf" srcId="{16050F9F-2E7F-481E-AB15-CEFF720C3808}" destId="{A9310AAF-CF4D-4080-A95A-0A689FD1F474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FCE7B793-111F-4CF8-AF73-068334C71EF4}" type="presOf" srcId="{30120376-4C60-46C2-9D03-2DCAE3857063}" destId="{A9ECA155-F492-4F42-8A3E-862BC56FB6DA}" srcOrd="0" destOrd="0" presId="urn:microsoft.com/office/officeart/2005/8/layout/hChevron3"/>
    <dgm:cxn modelId="{5B616BC0-001A-42AF-89A9-E855E8161F24}" type="presOf" srcId="{A9C87D89-D86D-4C63-AA66-68EF63E38F09}" destId="{1536F653-A9E2-459D-9123-927CA86A935C}" srcOrd="0" destOrd="0" presId="urn:microsoft.com/office/officeart/2005/8/layout/hChevron3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06D56966-0FA6-4D5E-A6D8-8745E44B904C}" type="presParOf" srcId="{A9310AAF-CF4D-4080-A95A-0A689FD1F474}" destId="{8F56066C-499F-484C-B17E-364F34034D8D}" srcOrd="0" destOrd="0" presId="urn:microsoft.com/office/officeart/2005/8/layout/hChevron3"/>
    <dgm:cxn modelId="{DD8D28F2-4EA5-470A-A838-703C25DB2D30}" type="presParOf" srcId="{A9310AAF-CF4D-4080-A95A-0A689FD1F474}" destId="{E273A019-DF86-41DB-BA7B-DD41F3D3B15F}" srcOrd="1" destOrd="0" presId="urn:microsoft.com/office/officeart/2005/8/layout/hChevron3"/>
    <dgm:cxn modelId="{1F6F1793-534D-4CEA-89F6-BC0A7FB2D7BD}" type="presParOf" srcId="{A9310AAF-CF4D-4080-A95A-0A689FD1F474}" destId="{1536F653-A9E2-459D-9123-927CA86A935C}" srcOrd="2" destOrd="0" presId="urn:microsoft.com/office/officeart/2005/8/layout/hChevron3"/>
    <dgm:cxn modelId="{DE44CF25-EDAB-4DC5-B246-587A583E14C7}" type="presParOf" srcId="{A9310AAF-CF4D-4080-A95A-0A689FD1F474}" destId="{C69B7031-2AD2-406B-93C9-06BF0821DA71}" srcOrd="3" destOrd="0" presId="urn:microsoft.com/office/officeart/2005/8/layout/hChevron3"/>
    <dgm:cxn modelId="{F2374759-D4F4-4DCE-9C09-AB22D63BC8AA}" type="presParOf" srcId="{A9310AAF-CF4D-4080-A95A-0A689FD1F474}" destId="{6ACDEEB2-893F-4634-AA4B-A04462933DA4}" srcOrd="4" destOrd="0" presId="urn:microsoft.com/office/officeart/2005/8/layout/hChevron3"/>
    <dgm:cxn modelId="{5C614CD6-4A81-4261-83C9-6FBB82010C79}" type="presParOf" srcId="{A9310AAF-CF4D-4080-A95A-0A689FD1F474}" destId="{164FAECE-505A-4FFD-9CC0-5277A6B48F46}" srcOrd="5" destOrd="0" presId="urn:microsoft.com/office/officeart/2005/8/layout/hChevron3"/>
    <dgm:cxn modelId="{D23B551A-7C63-4254-B126-C87FB4BB3241}" type="presParOf" srcId="{A9310AAF-CF4D-4080-A95A-0A689FD1F474}" destId="{A9ECA155-F492-4F42-8A3E-862BC56FB6DA}" srcOrd="6" destOrd="0" presId="urn:microsoft.com/office/officeart/2005/8/layout/hChevron3"/>
    <dgm:cxn modelId="{349BDC62-1616-4496-9C06-E5FA07451C1E}" type="presParOf" srcId="{A9310AAF-CF4D-4080-A95A-0A689FD1F474}" destId="{6C58A68B-3049-46F5-AAEB-EA3D9A6279D9}" srcOrd="7" destOrd="0" presId="urn:microsoft.com/office/officeart/2005/8/layout/hChevron3"/>
    <dgm:cxn modelId="{732EB05A-EC3D-4172-BA82-D0B1CF08F20E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>
        <a:solidFill>
          <a:srgbClr val="00206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2D4D4A-2F3D-4DFD-B36F-4BABE96D8789}" type="presOf" srcId="{16050F9F-2E7F-481E-AB15-CEFF720C3808}" destId="{A9310AAF-CF4D-4080-A95A-0A689FD1F474}" srcOrd="0" destOrd="0" presId="urn:microsoft.com/office/officeart/2005/8/layout/hChevron3"/>
    <dgm:cxn modelId="{362F6877-5356-466E-8E58-A67835BD0723}" type="presOf" srcId="{A9C87D89-D86D-4C63-AA66-68EF63E38F09}" destId="{1536F653-A9E2-459D-9123-927CA86A935C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6ACC6A59-5118-45A8-8814-0AD7A1162FF6}" type="presOf" srcId="{E4042DED-33ED-4CF3-8BA9-8DB99070B8E7}" destId="{8F56066C-499F-484C-B17E-364F34034D8D}" srcOrd="0" destOrd="0" presId="urn:microsoft.com/office/officeart/2005/8/layout/hChevron3"/>
    <dgm:cxn modelId="{A87F0ABD-FE3D-4D83-93B5-5C6A69A9F138}" type="presOf" srcId="{30120376-4C60-46C2-9D03-2DCAE3857063}" destId="{A9ECA155-F492-4F42-8A3E-862BC56FB6DA}" srcOrd="0" destOrd="0" presId="urn:microsoft.com/office/officeart/2005/8/layout/hChevron3"/>
    <dgm:cxn modelId="{F8D9CBD9-AFE0-4B8D-A751-A6251A09B549}" type="presOf" srcId="{2B9381FF-33FE-4F56-B6B7-EC67941E05C5}" destId="{2011C04B-37CC-4AB5-B293-935D3804AD50}" srcOrd="0" destOrd="0" presId="urn:microsoft.com/office/officeart/2005/8/layout/hChevron3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06601A61-2601-42FA-9A04-A948CB106635}" type="presOf" srcId="{5467C575-F8FA-468D-87CA-B643437D27A1}" destId="{6ACDEEB2-893F-4634-AA4B-A04462933DA4}" srcOrd="0" destOrd="0" presId="urn:microsoft.com/office/officeart/2005/8/layout/hChevron3"/>
    <dgm:cxn modelId="{E6011EB6-BD35-4655-BD25-59C6B308362B}" type="presParOf" srcId="{A9310AAF-CF4D-4080-A95A-0A689FD1F474}" destId="{8F56066C-499F-484C-B17E-364F34034D8D}" srcOrd="0" destOrd="0" presId="urn:microsoft.com/office/officeart/2005/8/layout/hChevron3"/>
    <dgm:cxn modelId="{2F113EB5-980C-4C9C-B7EC-2BAF85E484D9}" type="presParOf" srcId="{A9310AAF-CF4D-4080-A95A-0A689FD1F474}" destId="{E273A019-DF86-41DB-BA7B-DD41F3D3B15F}" srcOrd="1" destOrd="0" presId="urn:microsoft.com/office/officeart/2005/8/layout/hChevron3"/>
    <dgm:cxn modelId="{C7C3D3F5-18A3-404A-A5F1-6C12DE7D75F1}" type="presParOf" srcId="{A9310AAF-CF4D-4080-A95A-0A689FD1F474}" destId="{1536F653-A9E2-459D-9123-927CA86A935C}" srcOrd="2" destOrd="0" presId="urn:microsoft.com/office/officeart/2005/8/layout/hChevron3"/>
    <dgm:cxn modelId="{FF0E4C9C-5848-4FE2-86FF-338490B86CF9}" type="presParOf" srcId="{A9310AAF-CF4D-4080-A95A-0A689FD1F474}" destId="{C69B7031-2AD2-406B-93C9-06BF0821DA71}" srcOrd="3" destOrd="0" presId="urn:microsoft.com/office/officeart/2005/8/layout/hChevron3"/>
    <dgm:cxn modelId="{F908D760-4E8F-44A6-8846-914ADB92A2AB}" type="presParOf" srcId="{A9310AAF-CF4D-4080-A95A-0A689FD1F474}" destId="{6ACDEEB2-893F-4634-AA4B-A04462933DA4}" srcOrd="4" destOrd="0" presId="urn:microsoft.com/office/officeart/2005/8/layout/hChevron3"/>
    <dgm:cxn modelId="{D3046B32-F808-4B89-AA0A-EC2C77D7D2EA}" type="presParOf" srcId="{A9310AAF-CF4D-4080-A95A-0A689FD1F474}" destId="{164FAECE-505A-4FFD-9CC0-5277A6B48F46}" srcOrd="5" destOrd="0" presId="urn:microsoft.com/office/officeart/2005/8/layout/hChevron3"/>
    <dgm:cxn modelId="{5738F197-15E9-4CE4-BF0A-BD5666FBD57E}" type="presParOf" srcId="{A9310AAF-CF4D-4080-A95A-0A689FD1F474}" destId="{A9ECA155-F492-4F42-8A3E-862BC56FB6DA}" srcOrd="6" destOrd="0" presId="urn:microsoft.com/office/officeart/2005/8/layout/hChevron3"/>
    <dgm:cxn modelId="{14EEEFBD-3AE2-4316-9066-2A1F9A3B0703}" type="presParOf" srcId="{A9310AAF-CF4D-4080-A95A-0A689FD1F474}" destId="{6C58A68B-3049-46F5-AAEB-EA3D9A6279D9}" srcOrd="7" destOrd="0" presId="urn:microsoft.com/office/officeart/2005/8/layout/hChevron3"/>
    <dgm:cxn modelId="{07D7756B-72D9-43F5-965A-5A6FB7DFA18E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>
        <a:solidFill>
          <a:srgbClr val="00206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78C43A2A-ECA9-4C32-800F-B3EEF81A17A8}" type="presOf" srcId="{2B9381FF-33FE-4F56-B6B7-EC67941E05C5}" destId="{2011C04B-37CC-4AB5-B293-935D3804AD50}" srcOrd="0" destOrd="0" presId="urn:microsoft.com/office/officeart/2005/8/layout/hChevron3"/>
    <dgm:cxn modelId="{02420364-5A6D-43FB-80DD-8AF0CDD1E043}" type="presOf" srcId="{E4042DED-33ED-4CF3-8BA9-8DB99070B8E7}" destId="{8F56066C-499F-484C-B17E-364F34034D8D}" srcOrd="0" destOrd="0" presId="urn:microsoft.com/office/officeart/2005/8/layout/hChevron3"/>
    <dgm:cxn modelId="{57DDEBEE-A2BA-477B-8D06-13ABC2EC8B42}" type="presOf" srcId="{16050F9F-2E7F-481E-AB15-CEFF720C3808}" destId="{A9310AAF-CF4D-4080-A95A-0A689FD1F474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46C9BE31-B3CD-4359-9806-95134877EEBC}" type="presOf" srcId="{5467C575-F8FA-468D-87CA-B643437D27A1}" destId="{6ACDEEB2-893F-4634-AA4B-A04462933DA4}" srcOrd="0" destOrd="0" presId="urn:microsoft.com/office/officeart/2005/8/layout/hChevron3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A390A442-34B5-4958-8FD5-6E4F1A07A082}" type="presOf" srcId="{A9C87D89-D86D-4C63-AA66-68EF63E38F09}" destId="{1536F653-A9E2-459D-9123-927CA86A935C}" srcOrd="0" destOrd="0" presId="urn:microsoft.com/office/officeart/2005/8/layout/hChevron3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FEE5ED3E-BF14-42A7-AA37-7F1B1914AC97}" type="presOf" srcId="{30120376-4C60-46C2-9D03-2DCAE3857063}" destId="{A9ECA155-F492-4F42-8A3E-862BC56FB6DA}" srcOrd="0" destOrd="0" presId="urn:microsoft.com/office/officeart/2005/8/layout/hChevron3"/>
    <dgm:cxn modelId="{A22DC55D-119F-4D51-8EE8-8D8705743BC6}" type="presParOf" srcId="{A9310AAF-CF4D-4080-A95A-0A689FD1F474}" destId="{8F56066C-499F-484C-B17E-364F34034D8D}" srcOrd="0" destOrd="0" presId="urn:microsoft.com/office/officeart/2005/8/layout/hChevron3"/>
    <dgm:cxn modelId="{F24C5DE0-7F31-4565-BC4D-91D42BEF9A04}" type="presParOf" srcId="{A9310AAF-CF4D-4080-A95A-0A689FD1F474}" destId="{E273A019-DF86-41DB-BA7B-DD41F3D3B15F}" srcOrd="1" destOrd="0" presId="urn:microsoft.com/office/officeart/2005/8/layout/hChevron3"/>
    <dgm:cxn modelId="{921546EF-2E25-4005-B630-80BA2C7B44B7}" type="presParOf" srcId="{A9310AAF-CF4D-4080-A95A-0A689FD1F474}" destId="{1536F653-A9E2-459D-9123-927CA86A935C}" srcOrd="2" destOrd="0" presId="urn:microsoft.com/office/officeart/2005/8/layout/hChevron3"/>
    <dgm:cxn modelId="{2F30B8CB-D209-428E-89C3-C6321069F8ED}" type="presParOf" srcId="{A9310AAF-CF4D-4080-A95A-0A689FD1F474}" destId="{C69B7031-2AD2-406B-93C9-06BF0821DA71}" srcOrd="3" destOrd="0" presId="urn:microsoft.com/office/officeart/2005/8/layout/hChevron3"/>
    <dgm:cxn modelId="{BC4D8957-C4E3-4529-839F-D86DC4B1D22E}" type="presParOf" srcId="{A9310AAF-CF4D-4080-A95A-0A689FD1F474}" destId="{6ACDEEB2-893F-4634-AA4B-A04462933DA4}" srcOrd="4" destOrd="0" presId="urn:microsoft.com/office/officeart/2005/8/layout/hChevron3"/>
    <dgm:cxn modelId="{5697114F-4476-4C61-993E-CB80F44DA719}" type="presParOf" srcId="{A9310AAF-CF4D-4080-A95A-0A689FD1F474}" destId="{164FAECE-505A-4FFD-9CC0-5277A6B48F46}" srcOrd="5" destOrd="0" presId="urn:microsoft.com/office/officeart/2005/8/layout/hChevron3"/>
    <dgm:cxn modelId="{225879DC-E582-4316-B58F-8F58EF3B2CCB}" type="presParOf" srcId="{A9310AAF-CF4D-4080-A95A-0A689FD1F474}" destId="{A9ECA155-F492-4F42-8A3E-862BC56FB6DA}" srcOrd="6" destOrd="0" presId="urn:microsoft.com/office/officeart/2005/8/layout/hChevron3"/>
    <dgm:cxn modelId="{2AD64627-4DB3-4EC5-98BF-D01E3ACC552F}" type="presParOf" srcId="{A9310AAF-CF4D-4080-A95A-0A689FD1F474}" destId="{6C58A68B-3049-46F5-AAEB-EA3D9A6279D9}" srcOrd="7" destOrd="0" presId="urn:microsoft.com/office/officeart/2005/8/layout/hChevron3"/>
    <dgm:cxn modelId="{E44065B9-C303-4A54-9536-3578DEBD615C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>
        <a:solidFill>
          <a:schemeClr val="accent1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06E1B9-D2A6-44C4-8738-43241A162192}" type="presOf" srcId="{5467C575-F8FA-468D-87CA-B643437D27A1}" destId="{6ACDEEB2-893F-4634-AA4B-A04462933DA4}" srcOrd="0" destOrd="0" presId="urn:microsoft.com/office/officeart/2005/8/layout/hChevron3"/>
    <dgm:cxn modelId="{3A194C8F-688A-4104-9B34-4F90EE9132B9}" type="presOf" srcId="{30120376-4C60-46C2-9D03-2DCAE3857063}" destId="{A9ECA155-F492-4F42-8A3E-862BC56FB6DA}" srcOrd="0" destOrd="0" presId="urn:microsoft.com/office/officeart/2005/8/layout/hChevron3"/>
    <dgm:cxn modelId="{6605D8A8-86A5-4EAC-A9FF-B2955270FE6B}" type="presOf" srcId="{16050F9F-2E7F-481E-AB15-CEFF720C3808}" destId="{A9310AAF-CF4D-4080-A95A-0A689FD1F474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9067BFED-38BD-437E-8863-78ED9ACDE34A}" type="presOf" srcId="{2B9381FF-33FE-4F56-B6B7-EC67941E05C5}" destId="{2011C04B-37CC-4AB5-B293-935D3804AD50}" srcOrd="0" destOrd="0" presId="urn:microsoft.com/office/officeart/2005/8/layout/hChevron3"/>
    <dgm:cxn modelId="{15228AF2-66B9-4D9C-8E7E-5D7D0728BA3B}" type="presOf" srcId="{E4042DED-33ED-4CF3-8BA9-8DB99070B8E7}" destId="{8F56066C-499F-484C-B17E-364F34034D8D}" srcOrd="0" destOrd="0" presId="urn:microsoft.com/office/officeart/2005/8/layout/hChevron3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9F5B779B-E7AE-4215-829F-5133DFAF77B4}" type="presOf" srcId="{A9C87D89-D86D-4C63-AA66-68EF63E38F09}" destId="{1536F653-A9E2-459D-9123-927CA86A935C}" srcOrd="0" destOrd="0" presId="urn:microsoft.com/office/officeart/2005/8/layout/hChevron3"/>
    <dgm:cxn modelId="{7A5FE380-FDBD-4C96-8969-8029A09E6496}" type="presParOf" srcId="{A9310AAF-CF4D-4080-A95A-0A689FD1F474}" destId="{8F56066C-499F-484C-B17E-364F34034D8D}" srcOrd="0" destOrd="0" presId="urn:microsoft.com/office/officeart/2005/8/layout/hChevron3"/>
    <dgm:cxn modelId="{92B19D60-BC92-4534-9AB7-C7B47F5C341F}" type="presParOf" srcId="{A9310AAF-CF4D-4080-A95A-0A689FD1F474}" destId="{E273A019-DF86-41DB-BA7B-DD41F3D3B15F}" srcOrd="1" destOrd="0" presId="urn:microsoft.com/office/officeart/2005/8/layout/hChevron3"/>
    <dgm:cxn modelId="{5F05AC4C-73E7-4CB6-BD19-6E1F641774DB}" type="presParOf" srcId="{A9310AAF-CF4D-4080-A95A-0A689FD1F474}" destId="{1536F653-A9E2-459D-9123-927CA86A935C}" srcOrd="2" destOrd="0" presId="urn:microsoft.com/office/officeart/2005/8/layout/hChevron3"/>
    <dgm:cxn modelId="{6E576CFE-B723-49B6-92DE-C7B9D0258B7C}" type="presParOf" srcId="{A9310AAF-CF4D-4080-A95A-0A689FD1F474}" destId="{C69B7031-2AD2-406B-93C9-06BF0821DA71}" srcOrd="3" destOrd="0" presId="urn:microsoft.com/office/officeart/2005/8/layout/hChevron3"/>
    <dgm:cxn modelId="{4038A57A-6D87-4BCD-84AE-411E13F9FE6A}" type="presParOf" srcId="{A9310AAF-CF4D-4080-A95A-0A689FD1F474}" destId="{6ACDEEB2-893F-4634-AA4B-A04462933DA4}" srcOrd="4" destOrd="0" presId="urn:microsoft.com/office/officeart/2005/8/layout/hChevron3"/>
    <dgm:cxn modelId="{749DBBFA-27EF-460F-8468-B90CE1370FB8}" type="presParOf" srcId="{A9310AAF-CF4D-4080-A95A-0A689FD1F474}" destId="{164FAECE-505A-4FFD-9CC0-5277A6B48F46}" srcOrd="5" destOrd="0" presId="urn:microsoft.com/office/officeart/2005/8/layout/hChevron3"/>
    <dgm:cxn modelId="{EAAF964B-750A-41AE-834A-E61001B85B2E}" type="presParOf" srcId="{A9310AAF-CF4D-4080-A95A-0A689FD1F474}" destId="{A9ECA155-F492-4F42-8A3E-862BC56FB6DA}" srcOrd="6" destOrd="0" presId="urn:microsoft.com/office/officeart/2005/8/layout/hChevron3"/>
    <dgm:cxn modelId="{F204AB0E-9A78-4583-BD9D-9733E48A4E06}" type="presParOf" srcId="{A9310AAF-CF4D-4080-A95A-0A689FD1F474}" destId="{6C58A68B-3049-46F5-AAEB-EA3D9A6279D9}" srcOrd="7" destOrd="0" presId="urn:microsoft.com/office/officeart/2005/8/layout/hChevron3"/>
    <dgm:cxn modelId="{A6F34C36-A833-41D7-AEE6-C497A166F6AE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050F9F-2E7F-481E-AB15-CEFF720C380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4042DED-33ED-4CF3-8BA9-8DB99070B8E7}">
      <dgm:prSet phldrT="[Texte]" custT="1"/>
      <dgm:spPr>
        <a:solidFill>
          <a:schemeClr val="accent1"/>
        </a:solidFill>
        <a:ln>
          <a:solidFill>
            <a:schemeClr val="accent5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fr-FR" sz="1400" b="1" dirty="0" smtClean="0"/>
            <a:t>Contexte et objectifs</a:t>
          </a:r>
          <a:endParaRPr lang="fr-FR" sz="1400" b="1" dirty="0"/>
        </a:p>
      </dgm:t>
    </dgm:pt>
    <dgm:pt modelId="{60FE0E6D-D01E-458E-A565-C882907B167D}" type="par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71433809-3A21-48C8-8406-16175E7BF342}" type="sibTrans" cxnId="{450C45C6-3103-492F-A370-8C992F7ACBF1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C87D89-D86D-4C63-AA66-68EF63E38F09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Description de la </a:t>
          </a:r>
        </a:p>
        <a:p>
          <a:pPr>
            <a:spcAft>
              <a:spcPts val="0"/>
            </a:spcAft>
          </a:pPr>
          <a:r>
            <a:rPr lang="fr-FR" sz="1200" b="1" dirty="0" smtClean="0"/>
            <a:t>communication CPL</a:t>
          </a:r>
          <a:endParaRPr lang="fr-FR" sz="1200" b="1" dirty="0"/>
        </a:p>
      </dgm:t>
    </dgm:pt>
    <dgm:pt modelId="{FBC4476C-36F5-424D-A228-17CD519E7A19}" type="par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0E181134-72EA-4110-BED3-7DFC9D671A76}" type="sibTrans" cxnId="{9732428C-0F61-42A5-BFDD-48E894D73C63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5467C575-F8FA-468D-87CA-B643437D27A1}">
      <dgm:prSet custT="1"/>
      <dgm:spPr>
        <a:solidFill>
          <a:schemeClr val="accent1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fr-FR" sz="1200" b="1" dirty="0" smtClean="0"/>
            <a:t>Caractérisation du réseau électrique</a:t>
          </a:r>
          <a:endParaRPr lang="fr-FR" sz="1200" b="1" dirty="0"/>
        </a:p>
      </dgm:t>
    </dgm:pt>
    <dgm:pt modelId="{DE4D2F77-5076-4FB3-BECD-FFC40A8C6E92}" type="par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8201C426-47AA-4AD3-A935-DB580C2AB489}" type="sibTrans" cxnId="{602E5C9F-2CBB-4E16-8CCA-F1A655714BAF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30120376-4C60-46C2-9D03-2DCAE3857063}">
      <dgm:prSet custT="1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Résultats</a:t>
          </a:r>
          <a:endParaRPr lang="fr-FR" sz="1200" b="1" dirty="0"/>
        </a:p>
      </dgm:t>
    </dgm:pt>
    <dgm:pt modelId="{73418500-AD47-442D-8475-FA8934597905}" type="par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ED920043-0D9A-4A5B-A4DA-3ED33755C1AE}" type="sibTrans" cxnId="{A2439259-F349-4E8E-B078-E9DD4E6E817A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2B9381FF-33FE-4F56-B6B7-EC67941E05C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1200" b="1" dirty="0" smtClean="0"/>
            <a:t>Conclusions</a:t>
          </a:r>
          <a:endParaRPr lang="fr-FR" sz="1200" b="1" dirty="0"/>
        </a:p>
      </dgm:t>
    </dgm:pt>
    <dgm:pt modelId="{B21B33E6-5095-43CB-940B-8C94C31AF87A}" type="par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D5385FB1-A813-4716-A202-C63DD9222FEE}" type="sibTrans" cxnId="{8D67A302-6655-4B7D-887D-1BDE3371BC2D}">
      <dgm:prSet/>
      <dgm:spPr/>
      <dgm:t>
        <a:bodyPr/>
        <a:lstStyle/>
        <a:p>
          <a:pPr>
            <a:spcAft>
              <a:spcPts val="0"/>
            </a:spcAft>
          </a:pPr>
          <a:endParaRPr lang="fr-FR" sz="2800" b="1"/>
        </a:p>
      </dgm:t>
    </dgm:pt>
    <dgm:pt modelId="{A9310AAF-CF4D-4080-A95A-0A689FD1F474}" type="pres">
      <dgm:prSet presAssocID="{16050F9F-2E7F-481E-AB15-CEFF720C3808}" presName="Name0" presStyleCnt="0">
        <dgm:presLayoutVars>
          <dgm:dir/>
          <dgm:resizeHandles val="exact"/>
        </dgm:presLayoutVars>
      </dgm:prSet>
      <dgm:spPr/>
    </dgm:pt>
    <dgm:pt modelId="{8F56066C-499F-484C-B17E-364F34034D8D}" type="pres">
      <dgm:prSet presAssocID="{E4042DED-33ED-4CF3-8BA9-8DB99070B8E7}" presName="parTxOnly" presStyleLbl="node1" presStyleIdx="0" presStyleCnt="5" custLinFactNeighborX="-4584" custLinFactNeighborY="429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73A019-DF86-41DB-BA7B-DD41F3D3B15F}" type="pres">
      <dgm:prSet presAssocID="{71433809-3A21-48C8-8406-16175E7BF342}" presName="parSpace" presStyleCnt="0"/>
      <dgm:spPr/>
    </dgm:pt>
    <dgm:pt modelId="{1536F653-A9E2-459D-9123-927CA86A935C}" type="pres">
      <dgm:prSet presAssocID="{A9C87D89-D86D-4C63-AA66-68EF63E38F0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B7031-2AD2-406B-93C9-06BF0821DA71}" type="pres">
      <dgm:prSet presAssocID="{0E181134-72EA-4110-BED3-7DFC9D671A76}" presName="parSpace" presStyleCnt="0"/>
      <dgm:spPr/>
    </dgm:pt>
    <dgm:pt modelId="{6ACDEEB2-893F-4634-AA4B-A04462933DA4}" type="pres">
      <dgm:prSet presAssocID="{5467C575-F8FA-468D-87CA-B643437D27A1}" presName="parTxOnly" presStyleLbl="node1" presStyleIdx="2" presStyleCnt="5" custScaleX="1140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FAECE-505A-4FFD-9CC0-5277A6B48F46}" type="pres">
      <dgm:prSet presAssocID="{8201C426-47AA-4AD3-A935-DB580C2AB489}" presName="parSpace" presStyleCnt="0"/>
      <dgm:spPr/>
    </dgm:pt>
    <dgm:pt modelId="{A9ECA155-F492-4F42-8A3E-862BC56FB6DA}" type="pres">
      <dgm:prSet presAssocID="{30120376-4C60-46C2-9D03-2DCAE3857063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8A68B-3049-46F5-AAEB-EA3D9A6279D9}" type="pres">
      <dgm:prSet presAssocID="{ED920043-0D9A-4A5B-A4DA-3ED33755C1AE}" presName="parSpace" presStyleCnt="0"/>
      <dgm:spPr/>
    </dgm:pt>
    <dgm:pt modelId="{2011C04B-37CC-4AB5-B293-935D3804AD50}" type="pres">
      <dgm:prSet presAssocID="{2B9381FF-33FE-4F56-B6B7-EC67941E05C5}" presName="parTxOnly" presStyleLbl="node1" presStyleIdx="4" presStyleCnt="5" custScaleX="727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957FB7-E683-44C3-AA89-BE9B31BA3943}" type="presOf" srcId="{16050F9F-2E7F-481E-AB15-CEFF720C3808}" destId="{A9310AAF-CF4D-4080-A95A-0A689FD1F474}" srcOrd="0" destOrd="0" presId="urn:microsoft.com/office/officeart/2005/8/layout/hChevron3"/>
    <dgm:cxn modelId="{11A61A05-ABF2-4FB7-82F9-4B242C9C5C10}" type="presOf" srcId="{5467C575-F8FA-468D-87CA-B643437D27A1}" destId="{6ACDEEB2-893F-4634-AA4B-A04462933DA4}" srcOrd="0" destOrd="0" presId="urn:microsoft.com/office/officeart/2005/8/layout/hChevron3"/>
    <dgm:cxn modelId="{80B2497B-9379-4D1E-8D4D-5581959DB577}" type="presOf" srcId="{E4042DED-33ED-4CF3-8BA9-8DB99070B8E7}" destId="{8F56066C-499F-484C-B17E-364F34034D8D}" srcOrd="0" destOrd="0" presId="urn:microsoft.com/office/officeart/2005/8/layout/hChevron3"/>
    <dgm:cxn modelId="{D4A8DFC4-4EDC-4425-B6F3-7631A35D2A9C}" type="presOf" srcId="{2B9381FF-33FE-4F56-B6B7-EC67941E05C5}" destId="{2011C04B-37CC-4AB5-B293-935D3804AD50}" srcOrd="0" destOrd="0" presId="urn:microsoft.com/office/officeart/2005/8/layout/hChevron3"/>
    <dgm:cxn modelId="{A2439259-F349-4E8E-B078-E9DD4E6E817A}" srcId="{16050F9F-2E7F-481E-AB15-CEFF720C3808}" destId="{30120376-4C60-46C2-9D03-2DCAE3857063}" srcOrd="3" destOrd="0" parTransId="{73418500-AD47-442D-8475-FA8934597905}" sibTransId="{ED920043-0D9A-4A5B-A4DA-3ED33755C1AE}"/>
    <dgm:cxn modelId="{450C45C6-3103-492F-A370-8C992F7ACBF1}" srcId="{16050F9F-2E7F-481E-AB15-CEFF720C3808}" destId="{E4042DED-33ED-4CF3-8BA9-8DB99070B8E7}" srcOrd="0" destOrd="0" parTransId="{60FE0E6D-D01E-458E-A565-C882907B167D}" sibTransId="{71433809-3A21-48C8-8406-16175E7BF342}"/>
    <dgm:cxn modelId="{9732428C-0F61-42A5-BFDD-48E894D73C63}" srcId="{16050F9F-2E7F-481E-AB15-CEFF720C3808}" destId="{A9C87D89-D86D-4C63-AA66-68EF63E38F09}" srcOrd="1" destOrd="0" parTransId="{FBC4476C-36F5-424D-A228-17CD519E7A19}" sibTransId="{0E181134-72EA-4110-BED3-7DFC9D671A76}"/>
    <dgm:cxn modelId="{8D67A302-6655-4B7D-887D-1BDE3371BC2D}" srcId="{16050F9F-2E7F-481E-AB15-CEFF720C3808}" destId="{2B9381FF-33FE-4F56-B6B7-EC67941E05C5}" srcOrd="4" destOrd="0" parTransId="{B21B33E6-5095-43CB-940B-8C94C31AF87A}" sibTransId="{D5385FB1-A813-4716-A202-C63DD9222FEE}"/>
    <dgm:cxn modelId="{602E5C9F-2CBB-4E16-8CCA-F1A655714BAF}" srcId="{16050F9F-2E7F-481E-AB15-CEFF720C3808}" destId="{5467C575-F8FA-468D-87CA-B643437D27A1}" srcOrd="2" destOrd="0" parTransId="{DE4D2F77-5076-4FB3-BECD-FFC40A8C6E92}" sibTransId="{8201C426-47AA-4AD3-A935-DB580C2AB489}"/>
    <dgm:cxn modelId="{FAE277A7-A174-4CE9-BFB2-32DD7DE710AB}" type="presOf" srcId="{30120376-4C60-46C2-9D03-2DCAE3857063}" destId="{A9ECA155-F492-4F42-8A3E-862BC56FB6DA}" srcOrd="0" destOrd="0" presId="urn:microsoft.com/office/officeart/2005/8/layout/hChevron3"/>
    <dgm:cxn modelId="{D87EE8B6-C40A-4C46-8690-C47323ED4B33}" type="presOf" srcId="{A9C87D89-D86D-4C63-AA66-68EF63E38F09}" destId="{1536F653-A9E2-459D-9123-927CA86A935C}" srcOrd="0" destOrd="0" presId="urn:microsoft.com/office/officeart/2005/8/layout/hChevron3"/>
    <dgm:cxn modelId="{E29F99FF-EE99-4685-891A-7129502B1D42}" type="presParOf" srcId="{A9310AAF-CF4D-4080-A95A-0A689FD1F474}" destId="{8F56066C-499F-484C-B17E-364F34034D8D}" srcOrd="0" destOrd="0" presId="urn:microsoft.com/office/officeart/2005/8/layout/hChevron3"/>
    <dgm:cxn modelId="{D78E961D-201F-4757-8682-639B66DD4632}" type="presParOf" srcId="{A9310AAF-CF4D-4080-A95A-0A689FD1F474}" destId="{E273A019-DF86-41DB-BA7B-DD41F3D3B15F}" srcOrd="1" destOrd="0" presId="urn:microsoft.com/office/officeart/2005/8/layout/hChevron3"/>
    <dgm:cxn modelId="{2146F2A0-3746-4878-993A-31F3D2FA04B6}" type="presParOf" srcId="{A9310AAF-CF4D-4080-A95A-0A689FD1F474}" destId="{1536F653-A9E2-459D-9123-927CA86A935C}" srcOrd="2" destOrd="0" presId="urn:microsoft.com/office/officeart/2005/8/layout/hChevron3"/>
    <dgm:cxn modelId="{40462398-AAF7-43FF-A5FD-7BE43F2D6002}" type="presParOf" srcId="{A9310AAF-CF4D-4080-A95A-0A689FD1F474}" destId="{C69B7031-2AD2-406B-93C9-06BF0821DA71}" srcOrd="3" destOrd="0" presId="urn:microsoft.com/office/officeart/2005/8/layout/hChevron3"/>
    <dgm:cxn modelId="{DEBEFDA9-689A-41AA-BCCE-67375E678DAE}" type="presParOf" srcId="{A9310AAF-CF4D-4080-A95A-0A689FD1F474}" destId="{6ACDEEB2-893F-4634-AA4B-A04462933DA4}" srcOrd="4" destOrd="0" presId="urn:microsoft.com/office/officeart/2005/8/layout/hChevron3"/>
    <dgm:cxn modelId="{659C6AB7-F8A3-420E-948D-13D6C69DB76A}" type="presParOf" srcId="{A9310AAF-CF4D-4080-A95A-0A689FD1F474}" destId="{164FAECE-505A-4FFD-9CC0-5277A6B48F46}" srcOrd="5" destOrd="0" presId="urn:microsoft.com/office/officeart/2005/8/layout/hChevron3"/>
    <dgm:cxn modelId="{D7999F6E-9079-4DA8-B5B4-D7C6FF353B23}" type="presParOf" srcId="{A9310AAF-CF4D-4080-A95A-0A689FD1F474}" destId="{A9ECA155-F492-4F42-8A3E-862BC56FB6DA}" srcOrd="6" destOrd="0" presId="urn:microsoft.com/office/officeart/2005/8/layout/hChevron3"/>
    <dgm:cxn modelId="{46D617A8-3D07-4792-ACB5-50D36F2539A3}" type="presParOf" srcId="{A9310AAF-CF4D-4080-A95A-0A689FD1F474}" destId="{6C58A68B-3049-46F5-AAEB-EA3D9A6279D9}" srcOrd="7" destOrd="0" presId="urn:microsoft.com/office/officeart/2005/8/layout/hChevron3"/>
    <dgm:cxn modelId="{B5EAEAE2-B2CF-4FEA-961B-1B0B9459A8D2}" type="presParOf" srcId="{A9310AAF-CF4D-4080-A95A-0A689FD1F474}" destId="{2011C04B-37CC-4AB5-B293-935D3804AD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066C-499F-484C-B17E-364F34034D8D}">
      <dsp:nvSpPr>
        <dsp:cNvPr id="0" name=""/>
        <dsp:cNvSpPr/>
      </dsp:nvSpPr>
      <dsp:spPr>
        <a:xfrm>
          <a:off x="0" y="0"/>
          <a:ext cx="2997398" cy="38961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Contexte et objectifs</a:t>
          </a:r>
          <a:endParaRPr lang="fr-FR" sz="1400" b="1" kern="1200" dirty="0"/>
        </a:p>
      </dsp:txBody>
      <dsp:txXfrm>
        <a:off x="0" y="0"/>
        <a:ext cx="2899995" cy="389611"/>
      </dsp:txXfrm>
    </dsp:sp>
    <dsp:sp modelId="{1536F653-A9E2-459D-9123-927CA86A935C}">
      <dsp:nvSpPr>
        <dsp:cNvPr id="0" name=""/>
        <dsp:cNvSpPr/>
      </dsp:nvSpPr>
      <dsp:spPr>
        <a:xfrm>
          <a:off x="2398109" y="0"/>
          <a:ext cx="2997398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Description de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communication CPL</a:t>
          </a:r>
          <a:endParaRPr lang="fr-FR" sz="1200" b="1" kern="1200" dirty="0"/>
        </a:p>
      </dsp:txBody>
      <dsp:txXfrm>
        <a:off x="2592915" y="0"/>
        <a:ext cx="2607787" cy="389611"/>
      </dsp:txXfrm>
    </dsp:sp>
    <dsp:sp modelId="{6ACDEEB2-893F-4634-AA4B-A04462933DA4}">
      <dsp:nvSpPr>
        <dsp:cNvPr id="0" name=""/>
        <dsp:cNvSpPr/>
      </dsp:nvSpPr>
      <dsp:spPr>
        <a:xfrm>
          <a:off x="4796028" y="0"/>
          <a:ext cx="3417603" cy="38961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Caractérisation du réseau électrique</a:t>
          </a:r>
          <a:endParaRPr lang="fr-FR" sz="1200" b="1" kern="1200" dirty="0"/>
        </a:p>
      </dsp:txBody>
      <dsp:txXfrm>
        <a:off x="4990834" y="0"/>
        <a:ext cx="3027992" cy="389611"/>
      </dsp:txXfrm>
    </dsp:sp>
    <dsp:sp modelId="{A9ECA155-F492-4F42-8A3E-862BC56FB6DA}">
      <dsp:nvSpPr>
        <dsp:cNvPr id="0" name=""/>
        <dsp:cNvSpPr/>
      </dsp:nvSpPr>
      <dsp:spPr>
        <a:xfrm>
          <a:off x="7614152" y="0"/>
          <a:ext cx="2997398" cy="389611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Résultats</a:t>
          </a:r>
          <a:endParaRPr lang="fr-FR" sz="1200" b="1" kern="1200" dirty="0"/>
        </a:p>
      </dsp:txBody>
      <dsp:txXfrm>
        <a:off x="7808958" y="0"/>
        <a:ext cx="2607787" cy="389611"/>
      </dsp:txXfrm>
    </dsp:sp>
    <dsp:sp modelId="{2011C04B-37CC-4AB5-B293-935D3804AD50}">
      <dsp:nvSpPr>
        <dsp:cNvPr id="0" name=""/>
        <dsp:cNvSpPr/>
      </dsp:nvSpPr>
      <dsp:spPr>
        <a:xfrm>
          <a:off x="10012071" y="0"/>
          <a:ext cx="2179738" cy="389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Conclusions</a:t>
          </a:r>
          <a:endParaRPr lang="fr-FR" sz="1200" b="1" kern="1200" dirty="0"/>
        </a:p>
      </dsp:txBody>
      <dsp:txXfrm>
        <a:off x="10206877" y="0"/>
        <a:ext cx="1790127" cy="38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E09DAF9-03F3-4801-AA25-E6BCDAB73C23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F40C18-A132-4115-BF47-5BBB0C3A0E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01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45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47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06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50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7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2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61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97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49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1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610" indent="-30961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38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Matrice</a:t>
            </a:r>
            <a:r>
              <a:rPr lang="fr-FR" baseline="0" dirty="0" smtClean="0"/>
              <a:t> [A] permet d’exprimer le vecteur des distance [d] entre les prises en fonction du vecteur des longueurs élémentaires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0C18-A132-4115-BF47-5BBB0C3A0ED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57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A7D-A11E-4259-8221-CFE59C352BA9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6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7E9-C2FB-4B0E-A468-74A43B13E82F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67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456-16F4-4BA5-A79B-948C35D0F863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93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80F-9155-496D-B690-777F661BBB5F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4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0F07-DCC6-4DCD-A3AD-E7ED58A17997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11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BE9-8CF9-4650-B662-47EA8EA4051D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4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DE77-A0E1-44F0-948E-7A81F83C8218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4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96B7-07BC-4175-8841-3D7B05653DCD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3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2289-3408-4045-B50F-EFAEF36B0139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21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55FD-09F4-436D-8F17-CDE26382A1C3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1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1D4C-B700-4C9E-B58A-2B7608377A65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74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315E-058B-4748-BAF9-D993B5C5224D}" type="datetime1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3813-BA61-4D04-BF72-75FA9166D6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0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7.emf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1.emf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REMAN_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77" y="229327"/>
            <a:ext cx="3041204" cy="12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6257" y="1777568"/>
            <a:ext cx="11092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</a:rPr>
              <a:t>Etude du comportement d’un réseau électrique utilisé pour la transmission de données numériques</a:t>
            </a:r>
            <a:endParaRPr lang="fr-F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058331" y="5691939"/>
            <a:ext cx="7416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CONGRES NATIONAL DE LA RECHERCHE EN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IUT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6-7 JUIN 2019, TOULON 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1945330" y="4249996"/>
            <a:ext cx="8093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800" b="1" i="1" dirty="0" smtClean="0">
                <a:solidFill>
                  <a:schemeClr val="accent1">
                    <a:lumMod val="50000"/>
                  </a:schemeClr>
                </a:solidFill>
              </a:rPr>
              <a:t>I. </a:t>
            </a:r>
            <a:r>
              <a:rPr lang="fr-FR" altLang="fr-FR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Aouichak</a:t>
            </a:r>
            <a:r>
              <a:rPr lang="fr-FR" altLang="fr-FR" sz="2800" b="1" i="1" dirty="0" smtClean="0">
                <a:solidFill>
                  <a:schemeClr val="accent1">
                    <a:lumMod val="50000"/>
                  </a:schemeClr>
                </a:solidFill>
              </a:rPr>
              <a:t>, I. </a:t>
            </a:r>
            <a:r>
              <a:rPr lang="fr-FR" altLang="fr-FR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Elfeki</a:t>
            </a:r>
            <a:r>
              <a:rPr lang="fr-FR" altLang="fr-FR" sz="2800" b="1" i="1" dirty="0" smtClean="0">
                <a:solidFill>
                  <a:schemeClr val="accent1">
                    <a:lumMod val="50000"/>
                  </a:schemeClr>
                </a:solidFill>
              </a:rPr>
              <a:t>, Y. </a:t>
            </a:r>
            <a:r>
              <a:rPr lang="fr-FR" altLang="fr-FR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Raingeaud</a:t>
            </a:r>
            <a:r>
              <a:rPr lang="fr-FR" altLang="fr-FR" sz="2800" b="1" i="1" dirty="0" smtClean="0">
                <a:solidFill>
                  <a:schemeClr val="accent1">
                    <a:lumMod val="50000"/>
                  </a:schemeClr>
                </a:solidFill>
              </a:rPr>
              <a:t>, J.-C. </a:t>
            </a:r>
            <a:r>
              <a:rPr lang="fr-FR" altLang="fr-FR" sz="2800" b="1" i="1" dirty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altLang="fr-FR" sz="2800" b="1" i="1" dirty="0" smtClean="0">
                <a:solidFill>
                  <a:schemeClr val="accent1">
                    <a:lumMod val="50000"/>
                  </a:schemeClr>
                </a:solidFill>
              </a:rPr>
              <a:t>Bunetel</a:t>
            </a:r>
            <a:endParaRPr lang="fr-FR" altLang="fr-FR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ZoneTexte 21"/>
          <p:cNvSpPr txBox="1">
            <a:spLocks noChangeArrowheads="1"/>
          </p:cNvSpPr>
          <p:nvPr/>
        </p:nvSpPr>
        <p:spPr bwMode="auto">
          <a:xfrm>
            <a:off x="3300423" y="5153631"/>
            <a:ext cx="5336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/>
              <a:t>GREMAN UMR </a:t>
            </a:r>
            <a:r>
              <a:rPr lang="fr-FR" altLang="fr-FR" sz="2000" dirty="0" smtClean="0"/>
              <a:t>7347 CNRS Université de Tours</a:t>
            </a:r>
          </a:p>
        </p:txBody>
      </p:sp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1" y="5691939"/>
            <a:ext cx="1038860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91" y="196469"/>
            <a:ext cx="5692236" cy="100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78" y="295267"/>
            <a:ext cx="1539672" cy="10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2070818" y="694414"/>
            <a:ext cx="8429525" cy="8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Caractérisation du réseau de distribution public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/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529142" y="937746"/>
            <a:ext cx="10824658" cy="252521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Modélisation mathématique de l’atténuation d’un réseau électrique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Association des tronçons de 2 m jusqu’à avoir la taille du réseau électrique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" y="2185642"/>
            <a:ext cx="2732809" cy="86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7" y="3387379"/>
            <a:ext cx="9189029" cy="336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28" y="2187568"/>
            <a:ext cx="2732809" cy="86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42" y="2187569"/>
            <a:ext cx="2732809" cy="86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15" y="2189275"/>
            <a:ext cx="2732809" cy="86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0" y="3333588"/>
            <a:ext cx="4813592" cy="2396725"/>
          </a:xfrm>
          <a:prstGeom prst="rect">
            <a:avLst/>
          </a:prstGeom>
        </p:spPr>
      </p:pic>
      <p:sp>
        <p:nvSpPr>
          <p:cNvPr id="17" name="Espace réservé du contenu 8"/>
          <p:cNvSpPr txBox="1">
            <a:spLocks/>
          </p:cNvSpPr>
          <p:nvPr/>
        </p:nvSpPr>
        <p:spPr>
          <a:xfrm>
            <a:off x="425224" y="2641177"/>
            <a:ext cx="10824658" cy="81989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Calcul de l’atténuation d’un réseau et comparaison à la mesure expérimentale</a:t>
            </a:r>
          </a:p>
        </p:txBody>
      </p:sp>
      <p:pic>
        <p:nvPicPr>
          <p:cNvPr id="15" name="Picture 2" descr="RÃ©sultat de recherche d'images pour &quot;enedis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00" y="4036913"/>
            <a:ext cx="1755200" cy="8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07082" y="1603402"/>
            <a:ext cx="94592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Contexte et objectifs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Description de la communication CPL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Caractérisation du réseau électrique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Caractérisation du réseau de distribution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/>
              <a:t>Caractérisation du réseau électrique d’une habitation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Résultats 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95" y="75355"/>
            <a:ext cx="2997398" cy="389611"/>
            <a:chOff x="0" y="0"/>
            <a:chExt cx="2997398" cy="38961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" name="Pentagone 28"/>
            <p:cNvSpPr/>
            <p:nvPr/>
          </p:nvSpPr>
          <p:spPr>
            <a:xfrm>
              <a:off x="0" y="0"/>
              <a:ext cx="2997398" cy="38961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Pentagone 4"/>
            <p:cNvSpPr/>
            <p:nvPr/>
          </p:nvSpPr>
          <p:spPr>
            <a:xfrm>
              <a:off x="0" y="0"/>
              <a:ext cx="2899995" cy="3896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400" b="1" kern="1200" dirty="0" smtClean="0"/>
                <a:t>Contexte et objectifs</a:t>
              </a:r>
              <a:endParaRPr lang="fr-FR" sz="1400" b="1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98204" y="75355"/>
            <a:ext cx="2997398" cy="389611"/>
            <a:chOff x="2398109" y="0"/>
            <a:chExt cx="2997398" cy="389611"/>
          </a:xfrm>
        </p:grpSpPr>
        <p:sp>
          <p:nvSpPr>
            <p:cNvPr id="27" name="Chevron 26"/>
            <p:cNvSpPr/>
            <p:nvPr/>
          </p:nvSpPr>
          <p:spPr>
            <a:xfrm>
              <a:off x="2398109" y="0"/>
              <a:ext cx="2997398" cy="389611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6"/>
            <p:cNvSpPr/>
            <p:nvPr/>
          </p:nvSpPr>
          <p:spPr>
            <a:xfrm>
              <a:off x="2592915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Description de la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communication CPL</a:t>
              </a:r>
              <a:endParaRPr lang="fr-FR" sz="1200" b="1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796123" y="75355"/>
            <a:ext cx="3417603" cy="389611"/>
            <a:chOff x="4796028" y="0"/>
            <a:chExt cx="3417603" cy="389611"/>
          </a:xfrm>
        </p:grpSpPr>
        <p:sp>
          <p:nvSpPr>
            <p:cNvPr id="25" name="Chevron 24"/>
            <p:cNvSpPr/>
            <p:nvPr/>
          </p:nvSpPr>
          <p:spPr>
            <a:xfrm>
              <a:off x="4796028" y="0"/>
              <a:ext cx="3417603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8"/>
            <p:cNvSpPr/>
            <p:nvPr/>
          </p:nvSpPr>
          <p:spPr>
            <a:xfrm>
              <a:off x="4990834" y="0"/>
              <a:ext cx="3027992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Caractérisation du réseau électrique</a:t>
              </a:r>
              <a:endParaRPr lang="fr-FR" sz="1200" b="1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614247" y="75355"/>
            <a:ext cx="2997398" cy="389611"/>
            <a:chOff x="7614152" y="0"/>
            <a:chExt cx="2997398" cy="389611"/>
          </a:xfrm>
        </p:grpSpPr>
        <p:sp>
          <p:nvSpPr>
            <p:cNvPr id="23" name="Chevron 22"/>
            <p:cNvSpPr/>
            <p:nvPr/>
          </p:nvSpPr>
          <p:spPr>
            <a:xfrm>
              <a:off x="7614152" y="0"/>
              <a:ext cx="299739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10"/>
            <p:cNvSpPr/>
            <p:nvPr/>
          </p:nvSpPr>
          <p:spPr>
            <a:xfrm>
              <a:off x="7808958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Résultats</a:t>
              </a:r>
              <a:endParaRPr lang="fr-FR" sz="1200" b="1" kern="12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012166" y="75355"/>
            <a:ext cx="2179738" cy="389611"/>
            <a:chOff x="10012071" y="0"/>
            <a:chExt cx="2179738" cy="389611"/>
          </a:xfrm>
        </p:grpSpPr>
        <p:sp>
          <p:nvSpPr>
            <p:cNvPr id="21" name="Chevron 20"/>
            <p:cNvSpPr/>
            <p:nvPr/>
          </p:nvSpPr>
          <p:spPr>
            <a:xfrm>
              <a:off x="10012071" y="0"/>
              <a:ext cx="217973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2"/>
            <p:cNvSpPr/>
            <p:nvPr/>
          </p:nvSpPr>
          <p:spPr>
            <a:xfrm>
              <a:off x="10206877" y="0"/>
              <a:ext cx="179012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Conclusions</a:t>
              </a:r>
              <a:endParaRPr lang="fr-FR" sz="1200" b="1" kern="1200" dirty="0"/>
            </a:p>
          </p:txBody>
        </p:sp>
      </p:grpSp>
      <p:sp>
        <p:nvSpPr>
          <p:cNvPr id="31" name="Segnaposto contenuto 2"/>
          <p:cNvSpPr txBox="1">
            <a:spLocks/>
          </p:cNvSpPr>
          <p:nvPr/>
        </p:nvSpPr>
        <p:spPr bwMode="auto">
          <a:xfrm>
            <a:off x="1368091" y="785931"/>
            <a:ext cx="8429525" cy="10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 de la présentation</a:t>
            </a: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27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158890" y="694414"/>
            <a:ext cx="9565161" cy="8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Caractérisation du réseau électrique d’une habitation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/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529141" y="1218796"/>
            <a:ext cx="8679034" cy="218916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Mesure de l’atténuation entre 2 prises électriques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Bande fréquentielle étudiée : 1 MHz -100 MHz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Même technique de mesure que pour le réseau de distribution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Distance entre les prises réduites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Utilisation d’un seul appareil de mesure : récepteur et générateur inclus dans le même appareil</a:t>
            </a:r>
            <a:endParaRPr kumimoji="1" lang="fr-FR" sz="2200" kern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9301765" y="1541321"/>
            <a:ext cx="2367226" cy="1664718"/>
            <a:chOff x="3500597" y="1144587"/>
            <a:chExt cx="1750699" cy="1231855"/>
          </a:xfrm>
        </p:grpSpPr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140" y="1144587"/>
              <a:ext cx="1341438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597" y="2139065"/>
              <a:ext cx="246061" cy="23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299"/>
            <p:cNvSpPr>
              <a:spLocks noEditPoints="1"/>
            </p:cNvSpPr>
            <p:nvPr/>
          </p:nvSpPr>
          <p:spPr bwMode="auto">
            <a:xfrm>
              <a:off x="3778409" y="2229971"/>
              <a:ext cx="612000" cy="55563"/>
            </a:xfrm>
            <a:custGeom>
              <a:avLst/>
              <a:gdLst>
                <a:gd name="T0" fmla="*/ 268 w 268"/>
                <a:gd name="T1" fmla="*/ 12 h 35"/>
                <a:gd name="T2" fmla="*/ 29 w 268"/>
                <a:gd name="T3" fmla="*/ 12 h 35"/>
                <a:gd name="T4" fmla="*/ 29 w 268"/>
                <a:gd name="T5" fmla="*/ 24 h 35"/>
                <a:gd name="T6" fmla="*/ 268 w 268"/>
                <a:gd name="T7" fmla="*/ 24 h 35"/>
                <a:gd name="T8" fmla="*/ 268 w 268"/>
                <a:gd name="T9" fmla="*/ 12 h 35"/>
                <a:gd name="T10" fmla="*/ 35 w 268"/>
                <a:gd name="T11" fmla="*/ 0 h 35"/>
                <a:gd name="T12" fmla="*/ 0 w 268"/>
                <a:gd name="T13" fmla="*/ 18 h 35"/>
                <a:gd name="T14" fmla="*/ 35 w 268"/>
                <a:gd name="T15" fmla="*/ 35 h 35"/>
                <a:gd name="T16" fmla="*/ 35 w 26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35">
                  <a:moveTo>
                    <a:pt x="268" y="12"/>
                  </a:moveTo>
                  <a:lnTo>
                    <a:pt x="29" y="12"/>
                  </a:lnTo>
                  <a:lnTo>
                    <a:pt x="29" y="24"/>
                  </a:lnTo>
                  <a:lnTo>
                    <a:pt x="268" y="24"/>
                  </a:lnTo>
                  <a:lnTo>
                    <a:pt x="268" y="12"/>
                  </a:lnTo>
                  <a:close/>
                  <a:moveTo>
                    <a:pt x="35" y="0"/>
                  </a:moveTo>
                  <a:lnTo>
                    <a:pt x="0" y="18"/>
                  </a:lnTo>
                  <a:lnTo>
                    <a:pt x="35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C000"/>
            </a:solidFill>
            <a:ln w="3810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300"/>
            <p:cNvSpPr>
              <a:spLocks noEditPoints="1"/>
            </p:cNvSpPr>
            <p:nvPr/>
          </p:nvSpPr>
          <p:spPr bwMode="auto">
            <a:xfrm>
              <a:off x="4527550" y="2227123"/>
              <a:ext cx="425450" cy="55563"/>
            </a:xfrm>
            <a:custGeom>
              <a:avLst/>
              <a:gdLst>
                <a:gd name="T0" fmla="*/ 0 w 268"/>
                <a:gd name="T1" fmla="*/ 12 h 35"/>
                <a:gd name="T2" fmla="*/ 239 w 268"/>
                <a:gd name="T3" fmla="*/ 12 h 35"/>
                <a:gd name="T4" fmla="*/ 239 w 268"/>
                <a:gd name="T5" fmla="*/ 23 h 35"/>
                <a:gd name="T6" fmla="*/ 0 w 268"/>
                <a:gd name="T7" fmla="*/ 23 h 35"/>
                <a:gd name="T8" fmla="*/ 0 w 268"/>
                <a:gd name="T9" fmla="*/ 12 h 35"/>
                <a:gd name="T10" fmla="*/ 233 w 268"/>
                <a:gd name="T11" fmla="*/ 0 h 35"/>
                <a:gd name="T12" fmla="*/ 268 w 268"/>
                <a:gd name="T13" fmla="*/ 17 h 35"/>
                <a:gd name="T14" fmla="*/ 233 w 268"/>
                <a:gd name="T15" fmla="*/ 35 h 35"/>
                <a:gd name="T16" fmla="*/ 233 w 26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35">
                  <a:moveTo>
                    <a:pt x="0" y="12"/>
                  </a:moveTo>
                  <a:lnTo>
                    <a:pt x="239" y="12"/>
                  </a:lnTo>
                  <a:lnTo>
                    <a:pt x="239" y="23"/>
                  </a:lnTo>
                  <a:lnTo>
                    <a:pt x="0" y="23"/>
                  </a:lnTo>
                  <a:lnTo>
                    <a:pt x="0" y="12"/>
                  </a:lnTo>
                  <a:close/>
                  <a:moveTo>
                    <a:pt x="233" y="0"/>
                  </a:moveTo>
                  <a:lnTo>
                    <a:pt x="268" y="17"/>
                  </a:lnTo>
                  <a:lnTo>
                    <a:pt x="233" y="3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5B9BD5"/>
            </a:solidFill>
            <a:ln w="3810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1" name="Picture 3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235" y="2111282"/>
              <a:ext cx="246061" cy="23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Connecteur droit 21"/>
            <p:cNvCxnSpPr/>
            <p:nvPr/>
          </p:nvCxnSpPr>
          <p:spPr>
            <a:xfrm>
              <a:off x="4527550" y="1835150"/>
              <a:ext cx="0" cy="4376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387850" y="1835150"/>
              <a:ext cx="0" cy="43768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Espace réservé du contenu 8"/>
          <p:cNvSpPr txBox="1">
            <a:spLocks/>
          </p:cNvSpPr>
          <p:nvPr/>
        </p:nvSpPr>
        <p:spPr>
          <a:xfrm>
            <a:off x="508359" y="3310336"/>
            <a:ext cx="8417432" cy="341113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Modélisation mathématique de l’atténuation entre 2 prises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Approche multi-trajet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Prendre en compte les phénomènes de réflexion, transmission, atténuation, retard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Propagation de l’Onde électrique injectée dans une prise dans l’ensemble du réseau par de multiple chemin avant d’arriver à la prise où est placé le récepteur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Objectif : trouver tous les chemins possibles entre les 2 prises électriques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Nécessité de connaitre la longueur des câbles électriques et l’architecture du réseau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69" y="3658634"/>
            <a:ext cx="3476127" cy="734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e 25"/>
          <p:cNvGrpSpPr/>
          <p:nvPr/>
        </p:nvGrpSpPr>
        <p:grpSpPr>
          <a:xfrm>
            <a:off x="7889509" y="4560341"/>
            <a:ext cx="3920411" cy="2204620"/>
            <a:chOff x="2687524" y="3041243"/>
            <a:chExt cx="5073205" cy="2754303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3800412" y="3801259"/>
              <a:ext cx="3096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5298068" y="3726935"/>
              <a:ext cx="0" cy="169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5079640" y="3589495"/>
              <a:ext cx="436857" cy="4235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4302439" y="3934028"/>
              <a:ext cx="455509" cy="16767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droite 30"/>
            <p:cNvSpPr/>
            <p:nvPr/>
          </p:nvSpPr>
          <p:spPr>
            <a:xfrm>
              <a:off x="4934519" y="3347931"/>
              <a:ext cx="877523" cy="11398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5957998" y="3944912"/>
              <a:ext cx="455509" cy="15417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408754" y="3041243"/>
                  <a:ext cx="181372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𝑻𝒓𝒂𝒋𝒆𝒕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754" y="3041243"/>
                  <a:ext cx="181372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877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Virage 33"/>
            <p:cNvSpPr/>
            <p:nvPr/>
          </p:nvSpPr>
          <p:spPr>
            <a:xfrm rot="5400000">
              <a:off x="4764603" y="4092515"/>
              <a:ext cx="481263" cy="392189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5" name="Flèche courbée vers le haut 34"/>
            <p:cNvSpPr/>
            <p:nvPr/>
          </p:nvSpPr>
          <p:spPr>
            <a:xfrm>
              <a:off x="5099048" y="4662222"/>
              <a:ext cx="433137" cy="517358"/>
            </a:xfrm>
            <a:prstGeom prst="curved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6" name="Virage 35"/>
            <p:cNvSpPr/>
            <p:nvPr/>
          </p:nvSpPr>
          <p:spPr>
            <a:xfrm>
              <a:off x="5388021" y="4047978"/>
              <a:ext cx="481263" cy="392189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37" name="Picture 3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905" y="3589495"/>
              <a:ext cx="439022" cy="4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283" y="5372018"/>
              <a:ext cx="439022" cy="4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727" y="3605814"/>
              <a:ext cx="439022" cy="4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299"/>
            <p:cNvSpPr>
              <a:spLocks noEditPoints="1"/>
            </p:cNvSpPr>
            <p:nvPr/>
          </p:nvSpPr>
          <p:spPr bwMode="auto">
            <a:xfrm rot="5400000">
              <a:off x="3288237" y="4245912"/>
              <a:ext cx="612000" cy="211953"/>
            </a:xfrm>
            <a:custGeom>
              <a:avLst/>
              <a:gdLst>
                <a:gd name="T0" fmla="*/ 268 w 268"/>
                <a:gd name="T1" fmla="*/ 12 h 35"/>
                <a:gd name="T2" fmla="*/ 29 w 268"/>
                <a:gd name="T3" fmla="*/ 12 h 35"/>
                <a:gd name="T4" fmla="*/ 29 w 268"/>
                <a:gd name="T5" fmla="*/ 24 h 35"/>
                <a:gd name="T6" fmla="*/ 268 w 268"/>
                <a:gd name="T7" fmla="*/ 24 h 35"/>
                <a:gd name="T8" fmla="*/ 268 w 268"/>
                <a:gd name="T9" fmla="*/ 12 h 35"/>
                <a:gd name="T10" fmla="*/ 35 w 268"/>
                <a:gd name="T11" fmla="*/ 0 h 35"/>
                <a:gd name="T12" fmla="*/ 0 w 268"/>
                <a:gd name="T13" fmla="*/ 18 h 35"/>
                <a:gd name="T14" fmla="*/ 35 w 268"/>
                <a:gd name="T15" fmla="*/ 35 h 35"/>
                <a:gd name="T16" fmla="*/ 35 w 26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35">
                  <a:moveTo>
                    <a:pt x="268" y="12"/>
                  </a:moveTo>
                  <a:lnTo>
                    <a:pt x="29" y="12"/>
                  </a:lnTo>
                  <a:lnTo>
                    <a:pt x="29" y="24"/>
                  </a:lnTo>
                  <a:lnTo>
                    <a:pt x="268" y="24"/>
                  </a:lnTo>
                  <a:lnTo>
                    <a:pt x="268" y="12"/>
                  </a:lnTo>
                  <a:close/>
                  <a:moveTo>
                    <a:pt x="35" y="0"/>
                  </a:moveTo>
                  <a:lnTo>
                    <a:pt x="0" y="18"/>
                  </a:lnTo>
                  <a:lnTo>
                    <a:pt x="35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C000"/>
            </a:solidFill>
            <a:ln w="3810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00"/>
            <p:cNvSpPr>
              <a:spLocks noEditPoints="1"/>
            </p:cNvSpPr>
            <p:nvPr/>
          </p:nvSpPr>
          <p:spPr bwMode="auto">
            <a:xfrm rot="5400000" flipV="1">
              <a:off x="6779520" y="4251915"/>
              <a:ext cx="648000" cy="163948"/>
            </a:xfrm>
            <a:custGeom>
              <a:avLst/>
              <a:gdLst>
                <a:gd name="T0" fmla="*/ 0 w 268"/>
                <a:gd name="T1" fmla="*/ 12 h 35"/>
                <a:gd name="T2" fmla="*/ 239 w 268"/>
                <a:gd name="T3" fmla="*/ 12 h 35"/>
                <a:gd name="T4" fmla="*/ 239 w 268"/>
                <a:gd name="T5" fmla="*/ 23 h 35"/>
                <a:gd name="T6" fmla="*/ 0 w 268"/>
                <a:gd name="T7" fmla="*/ 23 h 35"/>
                <a:gd name="T8" fmla="*/ 0 w 268"/>
                <a:gd name="T9" fmla="*/ 12 h 35"/>
                <a:gd name="T10" fmla="*/ 233 w 268"/>
                <a:gd name="T11" fmla="*/ 0 h 35"/>
                <a:gd name="T12" fmla="*/ 268 w 268"/>
                <a:gd name="T13" fmla="*/ 17 h 35"/>
                <a:gd name="T14" fmla="*/ 233 w 268"/>
                <a:gd name="T15" fmla="*/ 35 h 35"/>
                <a:gd name="T16" fmla="*/ 233 w 26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35">
                  <a:moveTo>
                    <a:pt x="0" y="12"/>
                  </a:moveTo>
                  <a:lnTo>
                    <a:pt x="239" y="12"/>
                  </a:lnTo>
                  <a:lnTo>
                    <a:pt x="239" y="23"/>
                  </a:lnTo>
                  <a:lnTo>
                    <a:pt x="0" y="23"/>
                  </a:lnTo>
                  <a:lnTo>
                    <a:pt x="0" y="12"/>
                  </a:lnTo>
                  <a:close/>
                  <a:moveTo>
                    <a:pt x="233" y="0"/>
                  </a:moveTo>
                  <a:lnTo>
                    <a:pt x="268" y="17"/>
                  </a:lnTo>
                  <a:lnTo>
                    <a:pt x="233" y="3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5B9BD5"/>
            </a:solidFill>
            <a:ln w="38100" cap="flat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687524" y="4676184"/>
              <a:ext cx="1445501" cy="807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Modem</a:t>
              </a:r>
            </a:p>
            <a:p>
              <a:r>
                <a:rPr lang="fr-FR" dirty="0" smtClean="0"/>
                <a:t> émetteur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 rot="16200000">
                  <a:off x="3931146" y="4520821"/>
                  <a:ext cx="181372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𝑻𝒓𝒂𝒋𝒆𝒕</m:t>
                        </m:r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FR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146" y="4520821"/>
                  <a:ext cx="181372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68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ZoneTexte 43"/>
            <p:cNvSpPr txBox="1"/>
            <p:nvPr/>
          </p:nvSpPr>
          <p:spPr>
            <a:xfrm>
              <a:off x="6333316" y="4758765"/>
              <a:ext cx="1427413" cy="807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Modem </a:t>
              </a:r>
            </a:p>
            <a:p>
              <a:r>
                <a:rPr lang="fr-FR" dirty="0" smtClean="0"/>
                <a:t>récepteur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364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3388" y="1595844"/>
            <a:ext cx="1034058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10000"/>
              <a:defRPr/>
            </a:pPr>
            <a:endParaRPr lang="en-GB" alt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Mesure basée sur le temps de </a:t>
            </a: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propagation d’une impulsion électrique</a:t>
            </a:r>
            <a:endParaRPr kumimoji="1" lang="fr-FR" sz="2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SzPct val="110000"/>
              <a:defRPr/>
            </a:pPr>
            <a:endParaRPr lang="fr-FR" dirty="0" smtClean="0"/>
          </a:p>
          <a:p>
            <a:pPr lvl="1" algn="just">
              <a:buClr>
                <a:schemeClr val="accent1">
                  <a:lumMod val="50000"/>
                </a:schemeClr>
              </a:buClr>
              <a:buSzPct val="110000"/>
              <a:defRPr/>
            </a:pPr>
            <a:endParaRPr lang="fr-FR" dirty="0" smtClean="0"/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Vitesse du signal dans un câble : 200 000 km/s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66% de la vitesse de la lumière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fr-FR" dirty="0"/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fr-FR" dirty="0" smtClean="0"/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fr-FR" dirty="0" smtClean="0"/>
          </a:p>
          <a:p>
            <a:pPr marL="742950" lvl="1" indent="-285750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en-US" dirty="0" smtClean="0"/>
          </a:p>
          <a:p>
            <a:pPr marL="742950" lvl="1" indent="-285750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742950" lvl="1" indent="-285750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en-US" dirty="0" smtClean="0"/>
          </a:p>
          <a:p>
            <a:pPr marL="742950" lvl="1" indent="-285750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en-US" dirty="0" smtClean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7755"/>
            <a:ext cx="4691068" cy="23484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1620" y="4505093"/>
            <a:ext cx="1414393" cy="52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Emetteur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2921620" y="5331963"/>
            <a:ext cx="1414393" cy="52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Récepteur</a:t>
            </a:r>
            <a:endParaRPr lang="fr-FR" b="1" dirty="0"/>
          </a:p>
        </p:txBody>
      </p:sp>
      <p:cxnSp>
        <p:nvCxnSpPr>
          <p:cNvPr id="4" name="Connecteur droit 3"/>
          <p:cNvCxnSpPr>
            <a:stCxn id="10" idx="3"/>
          </p:cNvCxnSpPr>
          <p:nvPr/>
        </p:nvCxnSpPr>
        <p:spPr>
          <a:xfrm>
            <a:off x="4336013" y="5594017"/>
            <a:ext cx="1759987" cy="150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336013" y="4794630"/>
            <a:ext cx="1759987" cy="15046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" name="Groupe 81"/>
          <p:cNvGrpSpPr>
            <a:grpSpLocks/>
          </p:cNvGrpSpPr>
          <p:nvPr/>
        </p:nvGrpSpPr>
        <p:grpSpPr bwMode="auto">
          <a:xfrm>
            <a:off x="2240079" y="4238830"/>
            <a:ext cx="531813" cy="306388"/>
            <a:chOff x="3654029" y="2708920"/>
            <a:chExt cx="701947" cy="466973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3853089" y="2708920"/>
              <a:ext cx="0" cy="466973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853089" y="2708920"/>
              <a:ext cx="358306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4211395" y="2708920"/>
              <a:ext cx="0" cy="466973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3654029" y="3175893"/>
              <a:ext cx="199060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211395" y="3175893"/>
              <a:ext cx="144581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7" name="Connecteur droit avec flèche 26"/>
          <p:cNvCxnSpPr>
            <a:stCxn id="2" idx="1"/>
          </p:cNvCxnSpPr>
          <p:nvPr/>
        </p:nvCxnSpPr>
        <p:spPr>
          <a:xfrm flipH="1">
            <a:off x="2051824" y="4767147"/>
            <a:ext cx="869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10" idx="1"/>
          </p:cNvCxnSpPr>
          <p:nvPr/>
        </p:nvCxnSpPr>
        <p:spPr>
          <a:xfrm>
            <a:off x="2051824" y="5594017"/>
            <a:ext cx="869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81"/>
          <p:cNvGrpSpPr>
            <a:grpSpLocks/>
          </p:cNvGrpSpPr>
          <p:nvPr/>
        </p:nvGrpSpPr>
        <p:grpSpPr bwMode="auto">
          <a:xfrm>
            <a:off x="2278420" y="5171253"/>
            <a:ext cx="531813" cy="306388"/>
            <a:chOff x="3654029" y="2708920"/>
            <a:chExt cx="701947" cy="466973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3853089" y="2708920"/>
              <a:ext cx="0" cy="466973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853089" y="2708920"/>
              <a:ext cx="358306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211395" y="2708920"/>
              <a:ext cx="0" cy="466973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654029" y="3175893"/>
              <a:ext cx="199060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4211395" y="3175893"/>
              <a:ext cx="144581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99" y="4633796"/>
            <a:ext cx="276225" cy="2667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98" y="5445122"/>
            <a:ext cx="276225" cy="266700"/>
          </a:xfrm>
          <a:prstGeom prst="rect">
            <a:avLst/>
          </a:prstGeom>
        </p:spPr>
      </p:pic>
      <p:sp>
        <p:nvSpPr>
          <p:cNvPr id="41" name="Segnaposto contenuto 2"/>
          <p:cNvSpPr txBox="1">
            <a:spLocks/>
          </p:cNvSpPr>
          <p:nvPr/>
        </p:nvSpPr>
        <p:spPr bwMode="auto">
          <a:xfrm>
            <a:off x="1454690" y="701070"/>
            <a:ext cx="9647345" cy="89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Méthode de détermination d’architecture d’un réseau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4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110687"/>
              </p:ext>
            </p:extLst>
          </p:nvPr>
        </p:nvGraphicFramePr>
        <p:xfrm>
          <a:off x="3264538" y="2217504"/>
          <a:ext cx="1747613" cy="63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Équation" r:id="rId5" imgW="660113" imgH="241195" progId="Equation.3">
                  <p:embed/>
                </p:oleObj>
              </mc:Choice>
              <mc:Fallback>
                <p:oleObj name="Équation" r:id="rId5" imgW="660113" imgH="241195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538" y="2217504"/>
                        <a:ext cx="1747613" cy="638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95" y="2620"/>
            <a:ext cx="2997398" cy="389611"/>
            <a:chOff x="0" y="0"/>
            <a:chExt cx="2997398" cy="38961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6" name="Pentagone 55"/>
            <p:cNvSpPr/>
            <p:nvPr/>
          </p:nvSpPr>
          <p:spPr>
            <a:xfrm>
              <a:off x="0" y="0"/>
              <a:ext cx="2997398" cy="38961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Pentagone 4"/>
            <p:cNvSpPr/>
            <p:nvPr/>
          </p:nvSpPr>
          <p:spPr>
            <a:xfrm>
              <a:off x="0" y="0"/>
              <a:ext cx="2899995" cy="3896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400" b="1" kern="1200" dirty="0" smtClean="0"/>
                <a:t>Contexte et objectifs</a:t>
              </a:r>
              <a:endParaRPr lang="fr-FR" sz="1400" b="1" kern="12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2398204" y="2620"/>
            <a:ext cx="2997398" cy="389611"/>
            <a:chOff x="2398109" y="0"/>
            <a:chExt cx="2997398" cy="389611"/>
          </a:xfrm>
        </p:grpSpPr>
        <p:sp>
          <p:nvSpPr>
            <p:cNvPr id="54" name="Chevron 53"/>
            <p:cNvSpPr/>
            <p:nvPr/>
          </p:nvSpPr>
          <p:spPr>
            <a:xfrm>
              <a:off x="2398109" y="0"/>
              <a:ext cx="2997398" cy="389611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Chevron 6"/>
            <p:cNvSpPr/>
            <p:nvPr/>
          </p:nvSpPr>
          <p:spPr>
            <a:xfrm>
              <a:off x="2592915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Description de la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communication CPL</a:t>
              </a:r>
              <a:endParaRPr lang="fr-FR" sz="1200" b="1" kern="1200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796123" y="2620"/>
            <a:ext cx="3417603" cy="389611"/>
            <a:chOff x="4796028" y="0"/>
            <a:chExt cx="3417603" cy="389611"/>
          </a:xfrm>
        </p:grpSpPr>
        <p:sp>
          <p:nvSpPr>
            <p:cNvPr id="52" name="Chevron 51"/>
            <p:cNvSpPr/>
            <p:nvPr/>
          </p:nvSpPr>
          <p:spPr>
            <a:xfrm>
              <a:off x="4796028" y="0"/>
              <a:ext cx="3417603" cy="389611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Chevron 8"/>
            <p:cNvSpPr/>
            <p:nvPr/>
          </p:nvSpPr>
          <p:spPr>
            <a:xfrm>
              <a:off x="4990834" y="0"/>
              <a:ext cx="3027992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Caractérisation du réseau électrique</a:t>
              </a:r>
              <a:endParaRPr lang="fr-FR" sz="1200" b="1" kern="1200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7614247" y="2620"/>
            <a:ext cx="2997398" cy="389611"/>
            <a:chOff x="7614152" y="0"/>
            <a:chExt cx="2997398" cy="389611"/>
          </a:xfrm>
        </p:grpSpPr>
        <p:sp>
          <p:nvSpPr>
            <p:cNvPr id="50" name="Chevron 49"/>
            <p:cNvSpPr/>
            <p:nvPr/>
          </p:nvSpPr>
          <p:spPr>
            <a:xfrm>
              <a:off x="7614152" y="0"/>
              <a:ext cx="299739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Chevron 10"/>
            <p:cNvSpPr/>
            <p:nvPr/>
          </p:nvSpPr>
          <p:spPr>
            <a:xfrm>
              <a:off x="7808958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Résultats</a:t>
              </a:r>
              <a:endParaRPr lang="fr-FR" sz="1200" b="1" kern="1200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0012166" y="2620"/>
            <a:ext cx="2179738" cy="389611"/>
            <a:chOff x="10012071" y="0"/>
            <a:chExt cx="2179738" cy="389611"/>
          </a:xfrm>
        </p:grpSpPr>
        <p:sp>
          <p:nvSpPr>
            <p:cNvPr id="48" name="Chevron 47"/>
            <p:cNvSpPr/>
            <p:nvPr/>
          </p:nvSpPr>
          <p:spPr>
            <a:xfrm>
              <a:off x="10012071" y="0"/>
              <a:ext cx="217973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Chevron 12"/>
            <p:cNvSpPr/>
            <p:nvPr/>
          </p:nvSpPr>
          <p:spPr>
            <a:xfrm>
              <a:off x="10206877" y="0"/>
              <a:ext cx="179012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Conclusions</a:t>
              </a:r>
              <a:endParaRPr lang="fr-F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342736"/>
              </p:ext>
            </p:extLst>
          </p:nvPr>
        </p:nvGraphicFramePr>
        <p:xfrm>
          <a:off x="4113481" y="2122379"/>
          <a:ext cx="2400880" cy="280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Équation" r:id="rId4" imgW="1219200" imgH="1422400" progId="Equation.3">
                  <p:embed/>
                </p:oleObj>
              </mc:Choice>
              <mc:Fallback>
                <p:oleObj name="Équation" r:id="rId4" imgW="1219200" imgH="1422400" progId="Equation.3">
                  <p:embed/>
                  <p:pic>
                    <p:nvPicPr>
                      <p:cNvPr id="0" name="Picture 7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481" y="2122379"/>
                        <a:ext cx="2400880" cy="280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42789"/>
              </p:ext>
            </p:extLst>
          </p:nvPr>
        </p:nvGraphicFramePr>
        <p:xfrm>
          <a:off x="8405547" y="3929718"/>
          <a:ext cx="11668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Équation" r:id="rId6" imgW="685502" imgH="215806" progId="Equation.3">
                  <p:embed/>
                </p:oleObj>
              </mc:Choice>
              <mc:Fallback>
                <p:oleObj name="Équation" r:id="rId6" imgW="685502" imgH="215806" progId="Equation.3">
                  <p:embed/>
                  <p:pic>
                    <p:nvPicPr>
                      <p:cNvPr id="0" name="Picture 7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547" y="3929718"/>
                        <a:ext cx="116681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Double flèche horizontale 39"/>
          <p:cNvSpPr/>
          <p:nvPr/>
        </p:nvSpPr>
        <p:spPr>
          <a:xfrm>
            <a:off x="7154008" y="2614540"/>
            <a:ext cx="244475" cy="133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41" name="Groupe 81"/>
          <p:cNvGrpSpPr>
            <a:grpSpLocks/>
          </p:cNvGrpSpPr>
          <p:nvPr/>
        </p:nvGrpSpPr>
        <p:grpSpPr bwMode="auto">
          <a:xfrm>
            <a:off x="3088483" y="2370228"/>
            <a:ext cx="531813" cy="306388"/>
            <a:chOff x="3654029" y="2708920"/>
            <a:chExt cx="701947" cy="466973"/>
          </a:xfrm>
        </p:grpSpPr>
        <p:cxnSp>
          <p:nvCxnSpPr>
            <p:cNvPr id="42" name="Connecteur droit 41"/>
            <p:cNvCxnSpPr/>
            <p:nvPr/>
          </p:nvCxnSpPr>
          <p:spPr>
            <a:xfrm flipV="1">
              <a:off x="3853089" y="2708920"/>
              <a:ext cx="0" cy="46697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853089" y="2708920"/>
              <a:ext cx="35830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4211395" y="2708920"/>
              <a:ext cx="0" cy="46697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654029" y="3175893"/>
              <a:ext cx="19906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11395" y="3175893"/>
              <a:ext cx="14458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88"/>
          <p:cNvGrpSpPr>
            <a:grpSpLocks/>
          </p:cNvGrpSpPr>
          <p:nvPr/>
        </p:nvGrpSpPr>
        <p:grpSpPr bwMode="auto">
          <a:xfrm>
            <a:off x="3067391" y="2981625"/>
            <a:ext cx="531813" cy="295275"/>
            <a:chOff x="3654029" y="2708920"/>
            <a:chExt cx="701947" cy="466973"/>
          </a:xfrm>
        </p:grpSpPr>
        <p:cxnSp>
          <p:nvCxnSpPr>
            <p:cNvPr id="48" name="Connecteur droit 47"/>
            <p:cNvCxnSpPr/>
            <p:nvPr/>
          </p:nvCxnSpPr>
          <p:spPr>
            <a:xfrm flipV="1">
              <a:off x="3853089" y="2708920"/>
              <a:ext cx="0" cy="4669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3853089" y="2708920"/>
              <a:ext cx="358306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211395" y="2708920"/>
              <a:ext cx="0" cy="4669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3654029" y="3175893"/>
              <a:ext cx="19906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211395" y="3175893"/>
              <a:ext cx="144581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10"/>
          <p:cNvGrpSpPr>
            <a:grpSpLocks/>
          </p:cNvGrpSpPr>
          <p:nvPr/>
        </p:nvGrpSpPr>
        <p:grpSpPr bwMode="auto">
          <a:xfrm>
            <a:off x="8405547" y="4787607"/>
            <a:ext cx="1413557" cy="544559"/>
            <a:chOff x="6442910" y="2046625"/>
            <a:chExt cx="2016222" cy="730287"/>
          </a:xfrm>
          <a:noFill/>
        </p:grpSpPr>
        <p:graphicFrame>
          <p:nvGraphicFramePr>
            <p:cNvPr id="58" name="Object 416"/>
            <p:cNvGraphicFramePr>
              <a:graphicFrameLocks noChangeAspect="1"/>
            </p:cNvGraphicFramePr>
            <p:nvPr>
              <p:extLst/>
            </p:nvPr>
          </p:nvGraphicFramePr>
          <p:xfrm>
            <a:off x="6506705" y="2108839"/>
            <a:ext cx="1905181" cy="573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4" name="Équation" r:id="rId8" imgW="799753" imgH="241195" progId="Equation.3">
                    <p:embed/>
                  </p:oleObj>
                </mc:Choice>
                <mc:Fallback>
                  <p:oleObj name="Équation" r:id="rId8" imgW="799753" imgH="241195" progId="Equation.3">
                    <p:embed/>
                    <p:pic>
                      <p:nvPicPr>
                        <p:cNvPr id="0" name="Picture 8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705" y="2108839"/>
                          <a:ext cx="1905181" cy="573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Rectangle 58"/>
            <p:cNvSpPr/>
            <p:nvPr/>
          </p:nvSpPr>
          <p:spPr>
            <a:xfrm>
              <a:off x="6442910" y="2046625"/>
              <a:ext cx="2016222" cy="730287"/>
            </a:xfrm>
            <a:prstGeom prst="rect">
              <a:avLst/>
            </a:prstGeom>
            <a:grp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60" name="Double flèche horizontale 59"/>
          <p:cNvSpPr/>
          <p:nvPr/>
        </p:nvSpPr>
        <p:spPr>
          <a:xfrm>
            <a:off x="7218398" y="4076974"/>
            <a:ext cx="244475" cy="133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aphicFrame>
        <p:nvGraphicFramePr>
          <p:cNvPr id="6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229875"/>
              </p:ext>
            </p:extLst>
          </p:nvPr>
        </p:nvGraphicFramePr>
        <p:xfrm>
          <a:off x="9995210" y="2020978"/>
          <a:ext cx="18796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Équation" r:id="rId10" imgW="1104900" imgH="203200" progId="Equation.3">
                  <p:embed/>
                </p:oleObj>
              </mc:Choice>
              <mc:Fallback>
                <p:oleObj name="Équation" r:id="rId10" imgW="1104900" imgH="203200" progId="Equation.3">
                  <p:embed/>
                  <p:pic>
                    <p:nvPicPr>
                      <p:cNvPr id="0" name="Picture 8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5210" y="2020978"/>
                        <a:ext cx="18796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ZoneTexte 61"/>
          <p:cNvSpPr txBox="1"/>
          <p:nvPr/>
        </p:nvSpPr>
        <p:spPr>
          <a:xfrm>
            <a:off x="3239296" y="5535162"/>
            <a:ext cx="518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      = Nombre de prises</a:t>
            </a:r>
          </a:p>
          <a:p>
            <a:r>
              <a:rPr lang="fr-FR" dirty="0" smtClean="0"/>
              <a:t>d</a:t>
            </a:r>
            <a:r>
              <a:rPr lang="fr-FR" baseline="-25000" dirty="0" smtClean="0"/>
              <a:t>01</a:t>
            </a:r>
            <a:r>
              <a:rPr lang="fr-FR" dirty="0" smtClean="0"/>
              <a:t> = mesure de la distance entre la prise 0 et 1</a:t>
            </a:r>
          </a:p>
          <a:p>
            <a:r>
              <a:rPr lang="fr-FR" dirty="0" smtClean="0"/>
              <a:t>l</a:t>
            </a:r>
            <a:r>
              <a:rPr lang="fr-FR" baseline="-25000" dirty="0" smtClean="0"/>
              <a:t>n</a:t>
            </a:r>
            <a:r>
              <a:rPr lang="fr-FR" dirty="0" smtClean="0"/>
              <a:t> = longueur de la portion du réseau n à déterminer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4266599" y="5144106"/>
            <a:ext cx="76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</a:t>
            </a:r>
            <a:endParaRPr lang="fr-FR" dirty="0"/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59800"/>
              </p:ext>
            </p:extLst>
          </p:nvPr>
        </p:nvGraphicFramePr>
        <p:xfrm>
          <a:off x="7793675" y="1808552"/>
          <a:ext cx="2201535" cy="179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Équation" r:id="rId12" imgW="1460500" imgH="1168400" progId="Equation.3">
                  <p:embed/>
                </p:oleObj>
              </mc:Choice>
              <mc:Fallback>
                <p:oleObj name="Équation" r:id="rId12" imgW="1460500" imgH="1168400" progId="Equation.3">
                  <p:embed/>
                  <p:pic>
                    <p:nvPicPr>
                      <p:cNvPr id="0" name="Picture 8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675" y="1808552"/>
                        <a:ext cx="2201535" cy="179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1747" y="1489486"/>
            <a:ext cx="1819275" cy="3800475"/>
          </a:xfrm>
          <a:prstGeom prst="rect">
            <a:avLst/>
          </a:prstGeom>
        </p:spPr>
      </p:pic>
      <p:pic>
        <p:nvPicPr>
          <p:cNvPr id="31" name="Image 3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1" y="1385315"/>
            <a:ext cx="2698509" cy="400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5990" y="1511399"/>
            <a:ext cx="2316317" cy="8634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56131" y="1711620"/>
            <a:ext cx="64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0</a:t>
            </a:r>
            <a:endParaRPr lang="fr-FR" sz="20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935373" y="1711620"/>
            <a:ext cx="64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0</a:t>
            </a:r>
            <a:endParaRPr lang="fr-FR" sz="2000" b="1" dirty="0"/>
          </a:p>
        </p:txBody>
      </p:sp>
      <p:sp>
        <p:nvSpPr>
          <p:cNvPr id="36" name="Segnaposto contenuto 2"/>
          <p:cNvSpPr txBox="1">
            <a:spLocks/>
          </p:cNvSpPr>
          <p:nvPr/>
        </p:nvSpPr>
        <p:spPr bwMode="auto">
          <a:xfrm>
            <a:off x="685800" y="653035"/>
            <a:ext cx="10668000" cy="7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Détermination de chaque portion du réseau électrique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95" y="13012"/>
            <a:ext cx="2997398" cy="389611"/>
            <a:chOff x="0" y="0"/>
            <a:chExt cx="2997398" cy="38961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7" name="Pentagone 36"/>
            <p:cNvSpPr/>
            <p:nvPr/>
          </p:nvSpPr>
          <p:spPr>
            <a:xfrm>
              <a:off x="0" y="0"/>
              <a:ext cx="2997398" cy="38961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3" name="Pentagone 4"/>
            <p:cNvSpPr/>
            <p:nvPr/>
          </p:nvSpPr>
          <p:spPr>
            <a:xfrm>
              <a:off x="0" y="0"/>
              <a:ext cx="2899995" cy="3896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400" b="1" kern="1200" dirty="0" smtClean="0"/>
                <a:t>Contexte et objectifs</a:t>
              </a:r>
              <a:endParaRPr lang="fr-FR" sz="1400" b="1" kern="1200" dirty="0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2398204" y="13012"/>
            <a:ext cx="2997398" cy="389611"/>
            <a:chOff x="2398109" y="0"/>
            <a:chExt cx="2997398" cy="389611"/>
          </a:xfrm>
        </p:grpSpPr>
        <p:sp>
          <p:nvSpPr>
            <p:cNvPr id="55" name="Chevron 54"/>
            <p:cNvSpPr/>
            <p:nvPr/>
          </p:nvSpPr>
          <p:spPr>
            <a:xfrm>
              <a:off x="2398109" y="0"/>
              <a:ext cx="2997398" cy="389611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Chevron 6"/>
            <p:cNvSpPr/>
            <p:nvPr/>
          </p:nvSpPr>
          <p:spPr>
            <a:xfrm>
              <a:off x="2592915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Description de la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communication CPL</a:t>
              </a:r>
              <a:endParaRPr lang="fr-FR" sz="1200" b="1" kern="1200" dirty="0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4796123" y="13012"/>
            <a:ext cx="3417603" cy="389611"/>
            <a:chOff x="4796028" y="0"/>
            <a:chExt cx="3417603" cy="389611"/>
          </a:xfrm>
        </p:grpSpPr>
        <p:sp>
          <p:nvSpPr>
            <p:cNvPr id="66" name="Chevron 65"/>
            <p:cNvSpPr/>
            <p:nvPr/>
          </p:nvSpPr>
          <p:spPr>
            <a:xfrm>
              <a:off x="4796028" y="0"/>
              <a:ext cx="3417603" cy="389611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Chevron 8"/>
            <p:cNvSpPr/>
            <p:nvPr/>
          </p:nvSpPr>
          <p:spPr>
            <a:xfrm>
              <a:off x="4990834" y="0"/>
              <a:ext cx="3027992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Caractérisation du réseau électrique</a:t>
              </a:r>
              <a:endParaRPr lang="fr-FR" sz="1200" b="1" kern="1200" dirty="0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7614247" y="13012"/>
            <a:ext cx="2997398" cy="389611"/>
            <a:chOff x="7614152" y="0"/>
            <a:chExt cx="2997398" cy="389611"/>
          </a:xfrm>
        </p:grpSpPr>
        <p:sp>
          <p:nvSpPr>
            <p:cNvPr id="69" name="Chevron 68"/>
            <p:cNvSpPr/>
            <p:nvPr/>
          </p:nvSpPr>
          <p:spPr>
            <a:xfrm>
              <a:off x="7614152" y="0"/>
              <a:ext cx="299739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Chevron 10"/>
            <p:cNvSpPr/>
            <p:nvPr/>
          </p:nvSpPr>
          <p:spPr>
            <a:xfrm>
              <a:off x="7808958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Résultats</a:t>
              </a:r>
              <a:endParaRPr lang="fr-FR" sz="1200" b="1" kern="1200" dirty="0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0012166" y="13012"/>
            <a:ext cx="2179738" cy="389611"/>
            <a:chOff x="10012071" y="0"/>
            <a:chExt cx="2179738" cy="389611"/>
          </a:xfrm>
        </p:grpSpPr>
        <p:sp>
          <p:nvSpPr>
            <p:cNvPr id="72" name="Chevron 71"/>
            <p:cNvSpPr/>
            <p:nvPr/>
          </p:nvSpPr>
          <p:spPr>
            <a:xfrm>
              <a:off x="10012071" y="0"/>
              <a:ext cx="217973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Chevron 12"/>
            <p:cNvSpPr/>
            <p:nvPr/>
          </p:nvSpPr>
          <p:spPr>
            <a:xfrm>
              <a:off x="10206877" y="0"/>
              <a:ext cx="179012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Conclusions</a:t>
              </a:r>
              <a:endParaRPr lang="fr-F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41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07082" y="1603402"/>
            <a:ext cx="94592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Contexte et objectifs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Description de la communication CPL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Caractérisation du réseau électrique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Caractérisation du réseau de distribution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Caractérisation du réseau électrique d’une habitation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Résultats </a:t>
            </a:r>
            <a:endParaRPr lang="fr-FR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Conclusions</a:t>
            </a:r>
            <a:endParaRPr lang="fr-FR" sz="28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95" y="75355"/>
            <a:ext cx="2997398" cy="389611"/>
            <a:chOff x="0" y="0"/>
            <a:chExt cx="2997398" cy="38961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" name="Pentagone 28"/>
            <p:cNvSpPr/>
            <p:nvPr/>
          </p:nvSpPr>
          <p:spPr>
            <a:xfrm>
              <a:off x="0" y="0"/>
              <a:ext cx="2997398" cy="38961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Pentagone 4"/>
            <p:cNvSpPr/>
            <p:nvPr/>
          </p:nvSpPr>
          <p:spPr>
            <a:xfrm>
              <a:off x="0" y="0"/>
              <a:ext cx="2899995" cy="3896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400" b="1" kern="1200" dirty="0" smtClean="0"/>
                <a:t>Contexte et objectifs</a:t>
              </a:r>
              <a:endParaRPr lang="fr-FR" sz="1400" b="1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98204" y="75355"/>
            <a:ext cx="2997398" cy="389611"/>
            <a:chOff x="2398109" y="0"/>
            <a:chExt cx="2997398" cy="389611"/>
          </a:xfrm>
        </p:grpSpPr>
        <p:sp>
          <p:nvSpPr>
            <p:cNvPr id="27" name="Chevron 26"/>
            <p:cNvSpPr/>
            <p:nvPr/>
          </p:nvSpPr>
          <p:spPr>
            <a:xfrm>
              <a:off x="2398109" y="0"/>
              <a:ext cx="2997398" cy="389611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6"/>
            <p:cNvSpPr/>
            <p:nvPr/>
          </p:nvSpPr>
          <p:spPr>
            <a:xfrm>
              <a:off x="2592915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Description de la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communication CPL</a:t>
              </a:r>
              <a:endParaRPr lang="fr-FR" sz="1200" b="1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796123" y="75355"/>
            <a:ext cx="3417603" cy="389611"/>
            <a:chOff x="4796028" y="0"/>
            <a:chExt cx="3417603" cy="389611"/>
          </a:xfrm>
        </p:grpSpPr>
        <p:sp>
          <p:nvSpPr>
            <p:cNvPr id="25" name="Chevron 24"/>
            <p:cNvSpPr/>
            <p:nvPr/>
          </p:nvSpPr>
          <p:spPr>
            <a:xfrm>
              <a:off x="4796028" y="0"/>
              <a:ext cx="3417603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8"/>
            <p:cNvSpPr/>
            <p:nvPr/>
          </p:nvSpPr>
          <p:spPr>
            <a:xfrm>
              <a:off x="4990834" y="0"/>
              <a:ext cx="3027992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Caractérisation du réseau électrique</a:t>
              </a:r>
              <a:endParaRPr lang="fr-FR" sz="1200" b="1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614247" y="75355"/>
            <a:ext cx="2997398" cy="389611"/>
            <a:chOff x="7614152" y="0"/>
            <a:chExt cx="2997398" cy="389611"/>
          </a:xfrm>
        </p:grpSpPr>
        <p:sp>
          <p:nvSpPr>
            <p:cNvPr id="23" name="Chevron 22"/>
            <p:cNvSpPr/>
            <p:nvPr/>
          </p:nvSpPr>
          <p:spPr>
            <a:xfrm>
              <a:off x="7614152" y="0"/>
              <a:ext cx="299739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10"/>
            <p:cNvSpPr/>
            <p:nvPr/>
          </p:nvSpPr>
          <p:spPr>
            <a:xfrm>
              <a:off x="7808958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Résultats</a:t>
              </a:r>
              <a:endParaRPr lang="fr-FR" sz="1200" b="1" kern="12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012166" y="75355"/>
            <a:ext cx="2179738" cy="389611"/>
            <a:chOff x="10012071" y="0"/>
            <a:chExt cx="2179738" cy="389611"/>
          </a:xfrm>
        </p:grpSpPr>
        <p:sp>
          <p:nvSpPr>
            <p:cNvPr id="21" name="Chevron 20"/>
            <p:cNvSpPr/>
            <p:nvPr/>
          </p:nvSpPr>
          <p:spPr>
            <a:xfrm>
              <a:off x="10012071" y="0"/>
              <a:ext cx="217973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2"/>
            <p:cNvSpPr/>
            <p:nvPr/>
          </p:nvSpPr>
          <p:spPr>
            <a:xfrm>
              <a:off x="10206877" y="0"/>
              <a:ext cx="179012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Conclusions</a:t>
              </a:r>
              <a:endParaRPr lang="fr-FR" sz="1200" b="1" kern="1200" dirty="0"/>
            </a:p>
          </p:txBody>
        </p:sp>
      </p:grpSp>
      <p:sp>
        <p:nvSpPr>
          <p:cNvPr id="31" name="Segnaposto contenuto 2"/>
          <p:cNvSpPr txBox="1">
            <a:spLocks/>
          </p:cNvSpPr>
          <p:nvPr/>
        </p:nvSpPr>
        <p:spPr bwMode="auto">
          <a:xfrm>
            <a:off x="1368091" y="785931"/>
            <a:ext cx="8429525" cy="10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 de la présentation</a:t>
            </a: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92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158890" y="694414"/>
            <a:ext cx="9565161" cy="8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Résultats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214267482"/>
              </p:ext>
            </p:extLst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529140" y="925286"/>
            <a:ext cx="11662859" cy="24826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Réseau de distribution électrique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Atténuation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obtenue sur un réseau de distribution de 50 m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(câble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souterrain et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câble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aérien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torsadé)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Calcul réalisé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avec des valeurs approximatives des différentes branches du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réseau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Résultat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obtenu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suffisamment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précis pour estimer la capacité du réseau à transmettre des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données numériques</a:t>
            </a:r>
            <a:endParaRPr kumimoji="1" lang="fr-FR" sz="2200" kern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7164" y="3015094"/>
            <a:ext cx="7231639" cy="37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158890" y="694414"/>
            <a:ext cx="9565161" cy="8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Résultats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/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496484" y="1499386"/>
            <a:ext cx="6230188" cy="427808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Réseau électrique domestique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tténuation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obtenue sur un réseau électrique beaucoup plus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petit entre 2 prises électriques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Résultat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obtenu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très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représentatif de l’influence sur les données numériques à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transmettre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Fortes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atténuations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dues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la présence de nombreuses branches présentes dans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réseau électrique</a:t>
            </a:r>
            <a:endParaRPr kumimoji="1" lang="fr-FR" sz="2200" kern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8" y="1842878"/>
            <a:ext cx="5247614" cy="4169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158890" y="694414"/>
            <a:ext cx="9565161" cy="8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Conclusions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798910247"/>
              </p:ext>
            </p:extLst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801283" y="1283608"/>
            <a:ext cx="10911746" cy="507274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Etude pour aider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à la mise en œuvre cette technique de transmission de données numériques par courant porteur en </a:t>
            </a: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ligne</a:t>
            </a:r>
            <a:endParaRPr kumimoji="1" lang="fr-FR" sz="2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Travaux déroulés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 deux </a:t>
            </a: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phases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Caractérisation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expérimentale des phénomènes d’atténuation sur les réseaux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électriques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dentification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mathématique permettant d’obtenir les capacités des réseaux électriques à être utilisés pour transmettre de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l’information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Développement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d’un logiciel de calcul avec une interface graphique </a:t>
            </a:r>
            <a:endParaRPr kumimoji="1" lang="fr-FR" sz="2200" kern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Saisie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réseaux électriques à étudier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étermination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capacités à transmettre des données du réseau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électrique</a:t>
            </a:r>
          </a:p>
          <a:p>
            <a:pPr marL="342900" lvl="1" indent="-342900"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Travaux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d’installation de nouveaux </a:t>
            </a: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câblages évités =&gt; atout économiquement du Courant Porteur en Ligne </a:t>
            </a:r>
            <a:endParaRPr kumimoji="1" lang="fr-FR" sz="2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REMAN_bla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599" y="127040"/>
            <a:ext cx="1856509" cy="74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01" y="0"/>
            <a:ext cx="2324317" cy="78860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961724" y="127040"/>
            <a:ext cx="6463117" cy="1092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Plan de la présentation</a:t>
            </a:r>
            <a:endParaRPr lang="fr-FR" sz="40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07082" y="1603402"/>
            <a:ext cx="74055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Contexte et objectifs</a:t>
            </a:r>
            <a:endParaRPr lang="fr-FR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Description de la communication CPL</a:t>
            </a:r>
            <a:endParaRPr lang="fr-FR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Caractérisation du réseau électrique</a:t>
            </a:r>
            <a:endParaRPr lang="fr-FR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Résultats </a:t>
            </a:r>
            <a:endParaRPr lang="fr-FR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Conclusions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092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2005393" y="566628"/>
            <a:ext cx="8429525" cy="10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Contexte 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241632365"/>
              </p:ext>
            </p:extLst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305290" y="1489256"/>
            <a:ext cx="7597899" cy="48779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Augmentation de la consommation électrique</a:t>
            </a:r>
            <a:endParaRPr kumimoji="1" lang="fr-FR" sz="2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Nécessité de renforcer le réseau électrique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Retardement de travaux de renforcement par une gestion plus intelligente entre consommation et productions renouvelables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Gestion du réseau par le contrôle à distance la consommation</a:t>
            </a:r>
            <a:endParaRPr kumimoji="1" lang="fr-FR" sz="2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Contrôle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distance de la consommation  des entreprises et/ou des particuliers en fonction de la disponibilité d’énergie produite localement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Réseau électrique utilisé comme support de télécommunication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Développement d’appareils électriques connectés =&gt; gestion du fonctionnement d’appareils domestiques en fonction du tarif de l’électricité</a:t>
            </a:r>
          </a:p>
          <a:p>
            <a:pPr>
              <a:defRPr/>
            </a:pPr>
            <a:endParaRPr kumimoji="1" lang="fr-FR" sz="24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8" cstate="print"/>
          <a:srcRect b="9166"/>
          <a:stretch>
            <a:fillRect/>
          </a:stretch>
        </p:blipFill>
        <p:spPr>
          <a:xfrm>
            <a:off x="8052108" y="957944"/>
            <a:ext cx="3759823" cy="30904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03189" y="4205061"/>
            <a:ext cx="42957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2005393" y="566628"/>
            <a:ext cx="8429525" cy="10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Objectifs 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855717791"/>
              </p:ext>
            </p:extLst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458950" y="1347006"/>
            <a:ext cx="7512120" cy="4723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Etudier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les performances avant de déployer les systèmes de </a:t>
            </a: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gestion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Courant Porteur en Ligne bas débit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Courant Porteur en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Ligne haut débit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Modéliser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l’environnement que constituent les différents réseaux électriques </a:t>
            </a:r>
            <a:endParaRPr kumimoji="1" lang="fr-FR" sz="2200" kern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éseau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distribution public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éseau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habitations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privées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Détermination de la longueur </a:t>
            </a:r>
          </a:p>
          <a:p>
            <a:pPr marL="719138" lvl="1"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 lignes électriques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Simuler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son comportement</a:t>
            </a:r>
            <a:endParaRPr kumimoji="1" lang="fr-FR" sz="24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4301" y="1204531"/>
            <a:ext cx="2292804" cy="2292804"/>
          </a:xfrm>
          <a:prstGeom prst="rect">
            <a:avLst/>
          </a:prstGeom>
        </p:spPr>
      </p:pic>
      <p:pic>
        <p:nvPicPr>
          <p:cNvPr id="9" name="Picture 2" descr="RÃ©sultat de recherche d'images pour &quot;compteur linky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95" y="1664930"/>
            <a:ext cx="951655" cy="14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08520" y="4272032"/>
            <a:ext cx="3908463" cy="1899836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3" y="3951372"/>
            <a:ext cx="3554099" cy="22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7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2005393" y="566628"/>
            <a:ext cx="8429525" cy="14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Principe de la communication par Courant Porteur en Ligne CPL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266302701"/>
              </p:ext>
            </p:extLst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626124" y="1600348"/>
            <a:ext cx="11184875" cy="1473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Superposition de signaux électriques 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Tension 230V de fréquence 50Hz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Tension 1V de fréquence comprise entre 9kHz à 86MHz contenant les données à transmettre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1153528" y="2841001"/>
            <a:ext cx="4727575" cy="941388"/>
            <a:chOff x="22" y="887"/>
            <a:chExt cx="2978" cy="593"/>
          </a:xfrm>
        </p:grpSpPr>
        <p:sp>
          <p:nvSpPr>
            <p:cNvPr id="15" name="Freeform 78"/>
            <p:cNvSpPr>
              <a:spLocks noChangeAspect="1"/>
            </p:cNvSpPr>
            <p:nvPr/>
          </p:nvSpPr>
          <p:spPr bwMode="auto">
            <a:xfrm rot="10800000" flipH="1" flipV="1">
              <a:off x="1373" y="1114"/>
              <a:ext cx="181" cy="136"/>
            </a:xfrm>
            <a:custGeom>
              <a:avLst/>
              <a:gdLst>
                <a:gd name="T0" fmla="*/ 0 w 408"/>
                <a:gd name="T1" fmla="*/ 61 h 160"/>
                <a:gd name="T2" fmla="*/ 45 w 408"/>
                <a:gd name="T3" fmla="*/ 15 h 160"/>
                <a:gd name="T4" fmla="*/ 91 w 408"/>
                <a:gd name="T5" fmla="*/ 152 h 160"/>
                <a:gd name="T6" fmla="*/ 136 w 408"/>
                <a:gd name="T7" fmla="*/ 15 h 160"/>
                <a:gd name="T8" fmla="*/ 181 w 408"/>
                <a:gd name="T9" fmla="*/ 152 h 160"/>
                <a:gd name="T10" fmla="*/ 227 w 408"/>
                <a:gd name="T11" fmla="*/ 15 h 160"/>
                <a:gd name="T12" fmla="*/ 272 w 408"/>
                <a:gd name="T13" fmla="*/ 152 h 160"/>
                <a:gd name="T14" fmla="*/ 318 w 408"/>
                <a:gd name="T15" fmla="*/ 15 h 160"/>
                <a:gd name="T16" fmla="*/ 363 w 408"/>
                <a:gd name="T17" fmla="*/ 152 h 160"/>
                <a:gd name="T18" fmla="*/ 408 w 408"/>
                <a:gd name="T19" fmla="*/ 6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160">
                  <a:moveTo>
                    <a:pt x="0" y="61"/>
                  </a:moveTo>
                  <a:cubicBezTo>
                    <a:pt x="15" y="30"/>
                    <a:pt x="30" y="0"/>
                    <a:pt x="45" y="15"/>
                  </a:cubicBezTo>
                  <a:cubicBezTo>
                    <a:pt x="60" y="30"/>
                    <a:pt x="76" y="152"/>
                    <a:pt x="91" y="152"/>
                  </a:cubicBezTo>
                  <a:cubicBezTo>
                    <a:pt x="106" y="152"/>
                    <a:pt x="121" y="15"/>
                    <a:pt x="136" y="15"/>
                  </a:cubicBezTo>
                  <a:cubicBezTo>
                    <a:pt x="151" y="15"/>
                    <a:pt x="166" y="152"/>
                    <a:pt x="181" y="152"/>
                  </a:cubicBezTo>
                  <a:cubicBezTo>
                    <a:pt x="196" y="152"/>
                    <a:pt x="212" y="15"/>
                    <a:pt x="227" y="15"/>
                  </a:cubicBezTo>
                  <a:cubicBezTo>
                    <a:pt x="242" y="15"/>
                    <a:pt x="257" y="152"/>
                    <a:pt x="272" y="152"/>
                  </a:cubicBezTo>
                  <a:cubicBezTo>
                    <a:pt x="287" y="152"/>
                    <a:pt x="303" y="15"/>
                    <a:pt x="318" y="15"/>
                  </a:cubicBezTo>
                  <a:cubicBezTo>
                    <a:pt x="333" y="15"/>
                    <a:pt x="348" y="144"/>
                    <a:pt x="363" y="152"/>
                  </a:cubicBezTo>
                  <a:cubicBezTo>
                    <a:pt x="378" y="160"/>
                    <a:pt x="393" y="110"/>
                    <a:pt x="408" y="61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Text Box 79"/>
            <p:cNvSpPr txBox="1">
              <a:spLocks noChangeArrowheads="1"/>
            </p:cNvSpPr>
            <p:nvPr/>
          </p:nvSpPr>
          <p:spPr bwMode="auto">
            <a:xfrm>
              <a:off x="1077" y="1023"/>
              <a:ext cx="29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buChar char="•"/>
                <a:defRPr sz="2800" b="1" i="1"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Wingdings" panose="05000000000000000000" pitchFamily="2" charset="2"/>
                <a:buChar char="Ø"/>
                <a:defRPr sz="2400" b="1">
                  <a:solidFill>
                    <a:srgbClr val="0099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3600" i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8" name="Text Box 80"/>
            <p:cNvSpPr txBox="1">
              <a:spLocks noChangeArrowheads="1"/>
            </p:cNvSpPr>
            <p:nvPr/>
          </p:nvSpPr>
          <p:spPr bwMode="auto">
            <a:xfrm>
              <a:off x="1690" y="1027"/>
              <a:ext cx="29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buChar char="•"/>
                <a:defRPr sz="2800" b="1" i="1">
                  <a:solidFill>
                    <a:srgbClr val="3333CC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Wingdings" panose="05000000000000000000" pitchFamily="2" charset="2"/>
                <a:buChar char="Ø"/>
                <a:defRPr sz="2400" b="1">
                  <a:solidFill>
                    <a:srgbClr val="0099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3600" i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" name="Group 85"/>
            <p:cNvGrpSpPr>
              <a:grpSpLocks/>
            </p:cNvGrpSpPr>
            <p:nvPr/>
          </p:nvGrpSpPr>
          <p:grpSpPr bwMode="auto">
            <a:xfrm>
              <a:off x="2008" y="887"/>
              <a:ext cx="992" cy="553"/>
              <a:chOff x="2706" y="582"/>
              <a:chExt cx="992" cy="553"/>
            </a:xfrm>
          </p:grpSpPr>
          <p:sp>
            <p:nvSpPr>
              <p:cNvPr id="21" name="Freeform 86"/>
              <p:cNvSpPr>
                <a:spLocks noChangeAspect="1"/>
              </p:cNvSpPr>
              <p:nvPr/>
            </p:nvSpPr>
            <p:spPr bwMode="auto">
              <a:xfrm>
                <a:off x="2861" y="587"/>
                <a:ext cx="156" cy="438"/>
              </a:xfrm>
              <a:custGeom>
                <a:avLst/>
                <a:gdLst>
                  <a:gd name="T0" fmla="*/ 0 w 156"/>
                  <a:gd name="T1" fmla="*/ 28 h 438"/>
                  <a:gd name="T2" fmla="*/ 10 w 156"/>
                  <a:gd name="T3" fmla="*/ 12 h 438"/>
                  <a:gd name="T4" fmla="*/ 31 w 156"/>
                  <a:gd name="T5" fmla="*/ 103 h 438"/>
                  <a:gd name="T6" fmla="*/ 51 w 156"/>
                  <a:gd name="T7" fmla="*/ 85 h 438"/>
                  <a:gd name="T8" fmla="*/ 69 w 156"/>
                  <a:gd name="T9" fmla="*/ 232 h 438"/>
                  <a:gd name="T10" fmla="*/ 88 w 156"/>
                  <a:gd name="T11" fmla="*/ 187 h 438"/>
                  <a:gd name="T12" fmla="*/ 106 w 156"/>
                  <a:gd name="T13" fmla="*/ 342 h 438"/>
                  <a:gd name="T14" fmla="*/ 126 w 156"/>
                  <a:gd name="T15" fmla="*/ 294 h 438"/>
                  <a:gd name="T16" fmla="*/ 142 w 156"/>
                  <a:gd name="T17" fmla="*/ 421 h 438"/>
                  <a:gd name="T18" fmla="*/ 156 w 156"/>
                  <a:gd name="T19" fmla="*/ 395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438">
                    <a:moveTo>
                      <a:pt x="0" y="28"/>
                    </a:moveTo>
                    <a:cubicBezTo>
                      <a:pt x="2" y="26"/>
                      <a:pt x="5" y="0"/>
                      <a:pt x="10" y="12"/>
                    </a:cubicBezTo>
                    <a:cubicBezTo>
                      <a:pt x="15" y="24"/>
                      <a:pt x="24" y="91"/>
                      <a:pt x="31" y="103"/>
                    </a:cubicBezTo>
                    <a:cubicBezTo>
                      <a:pt x="38" y="115"/>
                      <a:pt x="45" y="64"/>
                      <a:pt x="51" y="85"/>
                    </a:cubicBezTo>
                    <a:cubicBezTo>
                      <a:pt x="57" y="106"/>
                      <a:pt x="63" y="215"/>
                      <a:pt x="69" y="232"/>
                    </a:cubicBezTo>
                    <a:cubicBezTo>
                      <a:pt x="75" y="249"/>
                      <a:pt x="82" y="169"/>
                      <a:pt x="88" y="187"/>
                    </a:cubicBezTo>
                    <a:cubicBezTo>
                      <a:pt x="94" y="205"/>
                      <a:pt x="100" y="324"/>
                      <a:pt x="106" y="342"/>
                    </a:cubicBezTo>
                    <a:cubicBezTo>
                      <a:pt x="112" y="360"/>
                      <a:pt x="120" y="281"/>
                      <a:pt x="126" y="294"/>
                    </a:cubicBezTo>
                    <a:cubicBezTo>
                      <a:pt x="132" y="307"/>
                      <a:pt x="137" y="404"/>
                      <a:pt x="142" y="421"/>
                    </a:cubicBezTo>
                    <a:cubicBezTo>
                      <a:pt x="147" y="438"/>
                      <a:pt x="153" y="400"/>
                      <a:pt x="156" y="395"/>
                    </a:cubicBezTo>
                  </a:path>
                </a:pathLst>
              </a:custGeom>
              <a:noFill/>
              <a:ln w="25400" cmpd="sng">
                <a:solidFill>
                  <a:srgbClr val="99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" name="Freeform 87"/>
              <p:cNvSpPr>
                <a:spLocks noChangeAspect="1"/>
              </p:cNvSpPr>
              <p:nvPr/>
            </p:nvSpPr>
            <p:spPr bwMode="auto">
              <a:xfrm>
                <a:off x="3005" y="968"/>
                <a:ext cx="163" cy="167"/>
              </a:xfrm>
              <a:custGeom>
                <a:avLst/>
                <a:gdLst>
                  <a:gd name="T0" fmla="*/ 0 w 163"/>
                  <a:gd name="T1" fmla="*/ 39 h 167"/>
                  <a:gd name="T2" fmla="*/ 13 w 163"/>
                  <a:gd name="T3" fmla="*/ 14 h 167"/>
                  <a:gd name="T4" fmla="*/ 34 w 163"/>
                  <a:gd name="T5" fmla="*/ 122 h 167"/>
                  <a:gd name="T6" fmla="*/ 52 w 163"/>
                  <a:gd name="T7" fmla="*/ 92 h 167"/>
                  <a:gd name="T8" fmla="*/ 69 w 163"/>
                  <a:gd name="T9" fmla="*/ 156 h 167"/>
                  <a:gd name="T10" fmla="*/ 88 w 163"/>
                  <a:gd name="T11" fmla="*/ 129 h 167"/>
                  <a:gd name="T12" fmla="*/ 109 w 163"/>
                  <a:gd name="T13" fmla="*/ 158 h 167"/>
                  <a:gd name="T14" fmla="*/ 129 w 163"/>
                  <a:gd name="T15" fmla="*/ 77 h 167"/>
                  <a:gd name="T16" fmla="*/ 148 w 163"/>
                  <a:gd name="T17" fmla="*/ 116 h 167"/>
                  <a:gd name="T18" fmla="*/ 163 w 163"/>
                  <a:gd name="T19" fmla="*/ 2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67">
                    <a:moveTo>
                      <a:pt x="0" y="39"/>
                    </a:moveTo>
                    <a:cubicBezTo>
                      <a:pt x="2" y="35"/>
                      <a:pt x="7" y="0"/>
                      <a:pt x="13" y="14"/>
                    </a:cubicBezTo>
                    <a:cubicBezTo>
                      <a:pt x="19" y="28"/>
                      <a:pt x="28" y="109"/>
                      <a:pt x="34" y="122"/>
                    </a:cubicBezTo>
                    <a:cubicBezTo>
                      <a:pt x="40" y="135"/>
                      <a:pt x="46" y="86"/>
                      <a:pt x="52" y="92"/>
                    </a:cubicBezTo>
                    <a:cubicBezTo>
                      <a:pt x="58" y="98"/>
                      <a:pt x="63" y="150"/>
                      <a:pt x="69" y="156"/>
                    </a:cubicBezTo>
                    <a:cubicBezTo>
                      <a:pt x="75" y="162"/>
                      <a:pt x="81" y="129"/>
                      <a:pt x="88" y="129"/>
                    </a:cubicBezTo>
                    <a:cubicBezTo>
                      <a:pt x="95" y="129"/>
                      <a:pt x="102" y="167"/>
                      <a:pt x="109" y="158"/>
                    </a:cubicBezTo>
                    <a:cubicBezTo>
                      <a:pt x="116" y="149"/>
                      <a:pt x="123" y="84"/>
                      <a:pt x="129" y="77"/>
                    </a:cubicBezTo>
                    <a:cubicBezTo>
                      <a:pt x="135" y="70"/>
                      <a:pt x="142" y="124"/>
                      <a:pt x="148" y="116"/>
                    </a:cubicBezTo>
                    <a:cubicBezTo>
                      <a:pt x="154" y="108"/>
                      <a:pt x="160" y="45"/>
                      <a:pt x="163" y="26"/>
                    </a:cubicBezTo>
                  </a:path>
                </a:pathLst>
              </a:custGeom>
              <a:noFill/>
              <a:ln w="25400" cmpd="sng">
                <a:solidFill>
                  <a:srgbClr val="99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" name="Freeform 88"/>
              <p:cNvSpPr>
                <a:spLocks noChangeAspect="1"/>
              </p:cNvSpPr>
              <p:nvPr/>
            </p:nvSpPr>
            <p:spPr bwMode="auto">
              <a:xfrm>
                <a:off x="3170" y="628"/>
                <a:ext cx="123" cy="370"/>
              </a:xfrm>
              <a:custGeom>
                <a:avLst/>
                <a:gdLst>
                  <a:gd name="T0" fmla="*/ 0 w 123"/>
                  <a:gd name="T1" fmla="*/ 370 h 370"/>
                  <a:gd name="T2" fmla="*/ 10 w 123"/>
                  <a:gd name="T3" fmla="*/ 306 h 370"/>
                  <a:gd name="T4" fmla="*/ 22 w 123"/>
                  <a:gd name="T5" fmla="*/ 358 h 370"/>
                  <a:gd name="T6" fmla="*/ 33 w 123"/>
                  <a:gd name="T7" fmla="*/ 231 h 370"/>
                  <a:gd name="T8" fmla="*/ 51 w 123"/>
                  <a:gd name="T9" fmla="*/ 280 h 370"/>
                  <a:gd name="T10" fmla="*/ 64 w 123"/>
                  <a:gd name="T11" fmla="*/ 139 h 370"/>
                  <a:gd name="T12" fmla="*/ 81 w 123"/>
                  <a:gd name="T13" fmla="*/ 180 h 370"/>
                  <a:gd name="T14" fmla="*/ 94 w 123"/>
                  <a:gd name="T15" fmla="*/ 46 h 370"/>
                  <a:gd name="T16" fmla="*/ 115 w 123"/>
                  <a:gd name="T17" fmla="*/ 96 h 370"/>
                  <a:gd name="T18" fmla="*/ 123 w 123"/>
                  <a:gd name="T19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370">
                    <a:moveTo>
                      <a:pt x="0" y="370"/>
                    </a:moveTo>
                    <a:cubicBezTo>
                      <a:pt x="2" y="359"/>
                      <a:pt x="6" y="308"/>
                      <a:pt x="10" y="306"/>
                    </a:cubicBezTo>
                    <a:cubicBezTo>
                      <a:pt x="14" y="304"/>
                      <a:pt x="18" y="370"/>
                      <a:pt x="22" y="358"/>
                    </a:cubicBezTo>
                    <a:cubicBezTo>
                      <a:pt x="26" y="346"/>
                      <a:pt x="28" y="244"/>
                      <a:pt x="33" y="231"/>
                    </a:cubicBezTo>
                    <a:cubicBezTo>
                      <a:pt x="38" y="218"/>
                      <a:pt x="46" y="295"/>
                      <a:pt x="51" y="280"/>
                    </a:cubicBezTo>
                    <a:cubicBezTo>
                      <a:pt x="56" y="265"/>
                      <a:pt x="59" y="156"/>
                      <a:pt x="64" y="139"/>
                    </a:cubicBezTo>
                    <a:cubicBezTo>
                      <a:pt x="69" y="122"/>
                      <a:pt x="76" y="195"/>
                      <a:pt x="81" y="180"/>
                    </a:cubicBezTo>
                    <a:cubicBezTo>
                      <a:pt x="86" y="165"/>
                      <a:pt x="88" y="60"/>
                      <a:pt x="94" y="46"/>
                    </a:cubicBezTo>
                    <a:cubicBezTo>
                      <a:pt x="100" y="32"/>
                      <a:pt x="110" y="104"/>
                      <a:pt x="115" y="96"/>
                    </a:cubicBezTo>
                    <a:cubicBezTo>
                      <a:pt x="120" y="88"/>
                      <a:pt x="121" y="20"/>
                      <a:pt x="123" y="0"/>
                    </a:cubicBezTo>
                  </a:path>
                </a:pathLst>
              </a:custGeom>
              <a:noFill/>
              <a:ln w="25400" cmpd="sng">
                <a:solidFill>
                  <a:srgbClr val="99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4" name="Freeform 89"/>
              <p:cNvSpPr>
                <a:spLocks noChangeAspect="1"/>
              </p:cNvSpPr>
              <p:nvPr/>
            </p:nvSpPr>
            <p:spPr bwMode="auto">
              <a:xfrm>
                <a:off x="3291" y="594"/>
                <a:ext cx="144" cy="206"/>
              </a:xfrm>
              <a:custGeom>
                <a:avLst/>
                <a:gdLst>
                  <a:gd name="T0" fmla="*/ 0 w 144"/>
                  <a:gd name="T1" fmla="*/ 64 h 206"/>
                  <a:gd name="T2" fmla="*/ 8 w 144"/>
                  <a:gd name="T3" fmla="*/ 26 h 206"/>
                  <a:gd name="T4" fmla="*/ 23 w 144"/>
                  <a:gd name="T5" fmla="*/ 52 h 206"/>
                  <a:gd name="T6" fmla="*/ 42 w 144"/>
                  <a:gd name="T7" fmla="*/ 1 h 206"/>
                  <a:gd name="T8" fmla="*/ 62 w 144"/>
                  <a:gd name="T9" fmla="*/ 44 h 206"/>
                  <a:gd name="T10" fmla="*/ 80 w 144"/>
                  <a:gd name="T11" fmla="*/ 16 h 206"/>
                  <a:gd name="T12" fmla="*/ 96 w 144"/>
                  <a:gd name="T13" fmla="*/ 101 h 206"/>
                  <a:gd name="T14" fmla="*/ 116 w 144"/>
                  <a:gd name="T15" fmla="*/ 68 h 206"/>
                  <a:gd name="T16" fmla="*/ 125 w 144"/>
                  <a:gd name="T17" fmla="*/ 194 h 206"/>
                  <a:gd name="T18" fmla="*/ 144 w 144"/>
                  <a:gd name="T19" fmla="*/ 1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206">
                    <a:moveTo>
                      <a:pt x="0" y="64"/>
                    </a:moveTo>
                    <a:cubicBezTo>
                      <a:pt x="1" y="58"/>
                      <a:pt x="4" y="28"/>
                      <a:pt x="8" y="26"/>
                    </a:cubicBezTo>
                    <a:cubicBezTo>
                      <a:pt x="12" y="24"/>
                      <a:pt x="17" y="56"/>
                      <a:pt x="23" y="52"/>
                    </a:cubicBezTo>
                    <a:cubicBezTo>
                      <a:pt x="29" y="48"/>
                      <a:pt x="36" y="2"/>
                      <a:pt x="42" y="1"/>
                    </a:cubicBezTo>
                    <a:cubicBezTo>
                      <a:pt x="48" y="0"/>
                      <a:pt x="56" y="42"/>
                      <a:pt x="62" y="44"/>
                    </a:cubicBezTo>
                    <a:cubicBezTo>
                      <a:pt x="68" y="46"/>
                      <a:pt x="74" y="6"/>
                      <a:pt x="80" y="16"/>
                    </a:cubicBezTo>
                    <a:cubicBezTo>
                      <a:pt x="86" y="26"/>
                      <a:pt x="90" y="92"/>
                      <a:pt x="96" y="101"/>
                    </a:cubicBezTo>
                    <a:cubicBezTo>
                      <a:pt x="102" y="110"/>
                      <a:pt x="111" y="53"/>
                      <a:pt x="116" y="68"/>
                    </a:cubicBezTo>
                    <a:cubicBezTo>
                      <a:pt x="121" y="83"/>
                      <a:pt x="120" y="182"/>
                      <a:pt x="125" y="194"/>
                    </a:cubicBezTo>
                    <a:cubicBezTo>
                      <a:pt x="130" y="206"/>
                      <a:pt x="140" y="151"/>
                      <a:pt x="144" y="140"/>
                    </a:cubicBezTo>
                  </a:path>
                </a:pathLst>
              </a:custGeom>
              <a:noFill/>
              <a:ln w="25400" cmpd="sng">
                <a:solidFill>
                  <a:srgbClr val="99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5" name="Freeform 90"/>
              <p:cNvSpPr>
                <a:spLocks noChangeAspect="1"/>
              </p:cNvSpPr>
              <p:nvPr/>
            </p:nvSpPr>
            <p:spPr bwMode="auto">
              <a:xfrm>
                <a:off x="3427" y="724"/>
                <a:ext cx="136" cy="400"/>
              </a:xfrm>
              <a:custGeom>
                <a:avLst/>
                <a:gdLst>
                  <a:gd name="T0" fmla="*/ 0 w 136"/>
                  <a:gd name="T1" fmla="*/ 45 h 400"/>
                  <a:gd name="T2" fmla="*/ 7 w 136"/>
                  <a:gd name="T3" fmla="*/ 19 h 400"/>
                  <a:gd name="T4" fmla="*/ 23 w 136"/>
                  <a:gd name="T5" fmla="*/ 157 h 400"/>
                  <a:gd name="T6" fmla="*/ 38 w 136"/>
                  <a:gd name="T7" fmla="*/ 106 h 400"/>
                  <a:gd name="T8" fmla="*/ 49 w 136"/>
                  <a:gd name="T9" fmla="*/ 241 h 400"/>
                  <a:gd name="T10" fmla="*/ 68 w 136"/>
                  <a:gd name="T11" fmla="*/ 207 h 400"/>
                  <a:gd name="T12" fmla="*/ 85 w 136"/>
                  <a:gd name="T13" fmla="*/ 345 h 400"/>
                  <a:gd name="T14" fmla="*/ 101 w 136"/>
                  <a:gd name="T15" fmla="*/ 309 h 400"/>
                  <a:gd name="T16" fmla="*/ 122 w 136"/>
                  <a:gd name="T17" fmla="*/ 391 h 400"/>
                  <a:gd name="T18" fmla="*/ 136 w 136"/>
                  <a:gd name="T19" fmla="*/ 36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400">
                    <a:moveTo>
                      <a:pt x="0" y="45"/>
                    </a:moveTo>
                    <a:cubicBezTo>
                      <a:pt x="1" y="41"/>
                      <a:pt x="3" y="0"/>
                      <a:pt x="7" y="19"/>
                    </a:cubicBezTo>
                    <a:cubicBezTo>
                      <a:pt x="11" y="38"/>
                      <a:pt x="18" y="143"/>
                      <a:pt x="23" y="157"/>
                    </a:cubicBezTo>
                    <a:cubicBezTo>
                      <a:pt x="28" y="171"/>
                      <a:pt x="34" y="92"/>
                      <a:pt x="38" y="106"/>
                    </a:cubicBezTo>
                    <a:cubicBezTo>
                      <a:pt x="42" y="120"/>
                      <a:pt x="44" y="224"/>
                      <a:pt x="49" y="241"/>
                    </a:cubicBezTo>
                    <a:cubicBezTo>
                      <a:pt x="54" y="258"/>
                      <a:pt x="62" y="190"/>
                      <a:pt x="68" y="207"/>
                    </a:cubicBezTo>
                    <a:cubicBezTo>
                      <a:pt x="74" y="224"/>
                      <a:pt x="80" y="328"/>
                      <a:pt x="85" y="345"/>
                    </a:cubicBezTo>
                    <a:cubicBezTo>
                      <a:pt x="90" y="362"/>
                      <a:pt x="95" y="301"/>
                      <a:pt x="101" y="309"/>
                    </a:cubicBezTo>
                    <a:cubicBezTo>
                      <a:pt x="107" y="317"/>
                      <a:pt x="116" y="382"/>
                      <a:pt x="122" y="391"/>
                    </a:cubicBezTo>
                    <a:cubicBezTo>
                      <a:pt x="128" y="400"/>
                      <a:pt x="133" y="369"/>
                      <a:pt x="136" y="363"/>
                    </a:cubicBezTo>
                  </a:path>
                </a:pathLst>
              </a:custGeom>
              <a:noFill/>
              <a:ln w="25400" cmpd="sng">
                <a:solidFill>
                  <a:srgbClr val="99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6" name="Freeform 91"/>
              <p:cNvSpPr>
                <a:spLocks noChangeAspect="1"/>
              </p:cNvSpPr>
              <p:nvPr/>
            </p:nvSpPr>
            <p:spPr bwMode="auto">
              <a:xfrm>
                <a:off x="3553" y="826"/>
                <a:ext cx="145" cy="309"/>
              </a:xfrm>
              <a:custGeom>
                <a:avLst/>
                <a:gdLst>
                  <a:gd name="T0" fmla="*/ 0 w 145"/>
                  <a:gd name="T1" fmla="*/ 288 h 309"/>
                  <a:gd name="T2" fmla="*/ 11 w 145"/>
                  <a:gd name="T3" fmla="*/ 267 h 309"/>
                  <a:gd name="T4" fmla="*/ 32 w 145"/>
                  <a:gd name="T5" fmla="*/ 307 h 309"/>
                  <a:gd name="T6" fmla="*/ 52 w 145"/>
                  <a:gd name="T7" fmla="*/ 255 h 309"/>
                  <a:gd name="T8" fmla="*/ 71 w 145"/>
                  <a:gd name="T9" fmla="*/ 271 h 309"/>
                  <a:gd name="T10" fmla="*/ 86 w 145"/>
                  <a:gd name="T11" fmla="*/ 178 h 309"/>
                  <a:gd name="T12" fmla="*/ 103 w 145"/>
                  <a:gd name="T13" fmla="*/ 213 h 309"/>
                  <a:gd name="T14" fmla="*/ 112 w 145"/>
                  <a:gd name="T15" fmla="*/ 91 h 309"/>
                  <a:gd name="T16" fmla="*/ 134 w 145"/>
                  <a:gd name="T17" fmla="*/ 118 h 309"/>
                  <a:gd name="T18" fmla="*/ 145 w 145"/>
                  <a:gd name="T1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309">
                    <a:moveTo>
                      <a:pt x="0" y="288"/>
                    </a:moveTo>
                    <a:cubicBezTo>
                      <a:pt x="2" y="285"/>
                      <a:pt x="6" y="264"/>
                      <a:pt x="11" y="267"/>
                    </a:cubicBezTo>
                    <a:cubicBezTo>
                      <a:pt x="16" y="270"/>
                      <a:pt x="25" y="309"/>
                      <a:pt x="32" y="307"/>
                    </a:cubicBezTo>
                    <a:cubicBezTo>
                      <a:pt x="39" y="305"/>
                      <a:pt x="45" y="261"/>
                      <a:pt x="52" y="255"/>
                    </a:cubicBezTo>
                    <a:cubicBezTo>
                      <a:pt x="59" y="249"/>
                      <a:pt x="65" y="284"/>
                      <a:pt x="71" y="271"/>
                    </a:cubicBezTo>
                    <a:cubicBezTo>
                      <a:pt x="77" y="258"/>
                      <a:pt x="81" y="188"/>
                      <a:pt x="86" y="178"/>
                    </a:cubicBezTo>
                    <a:cubicBezTo>
                      <a:pt x="91" y="168"/>
                      <a:pt x="99" y="227"/>
                      <a:pt x="103" y="213"/>
                    </a:cubicBezTo>
                    <a:cubicBezTo>
                      <a:pt x="107" y="199"/>
                      <a:pt x="107" y="107"/>
                      <a:pt x="112" y="91"/>
                    </a:cubicBezTo>
                    <a:cubicBezTo>
                      <a:pt x="117" y="75"/>
                      <a:pt x="129" y="133"/>
                      <a:pt x="134" y="118"/>
                    </a:cubicBezTo>
                    <a:cubicBezTo>
                      <a:pt x="139" y="103"/>
                      <a:pt x="143" y="25"/>
                      <a:pt x="145" y="0"/>
                    </a:cubicBezTo>
                  </a:path>
                </a:pathLst>
              </a:custGeom>
              <a:noFill/>
              <a:ln w="25400" cmpd="sng">
                <a:solidFill>
                  <a:srgbClr val="99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7" name="Freeform 92"/>
              <p:cNvSpPr>
                <a:spLocks noChangeAspect="1"/>
              </p:cNvSpPr>
              <p:nvPr/>
            </p:nvSpPr>
            <p:spPr bwMode="auto">
              <a:xfrm>
                <a:off x="2706" y="582"/>
                <a:ext cx="160" cy="217"/>
              </a:xfrm>
              <a:custGeom>
                <a:avLst/>
                <a:gdLst>
                  <a:gd name="T0" fmla="*/ 0 w 160"/>
                  <a:gd name="T1" fmla="*/ 217 h 217"/>
                  <a:gd name="T2" fmla="*/ 12 w 160"/>
                  <a:gd name="T3" fmla="*/ 134 h 217"/>
                  <a:gd name="T4" fmla="*/ 33 w 160"/>
                  <a:gd name="T5" fmla="*/ 166 h 217"/>
                  <a:gd name="T6" fmla="*/ 50 w 160"/>
                  <a:gd name="T7" fmla="*/ 71 h 217"/>
                  <a:gd name="T8" fmla="*/ 72 w 160"/>
                  <a:gd name="T9" fmla="*/ 88 h 217"/>
                  <a:gd name="T10" fmla="*/ 93 w 160"/>
                  <a:gd name="T11" fmla="*/ 14 h 217"/>
                  <a:gd name="T12" fmla="*/ 110 w 160"/>
                  <a:gd name="T13" fmla="*/ 47 h 217"/>
                  <a:gd name="T14" fmla="*/ 128 w 160"/>
                  <a:gd name="T15" fmla="*/ 1 h 217"/>
                  <a:gd name="T16" fmla="*/ 146 w 160"/>
                  <a:gd name="T17" fmla="*/ 50 h 217"/>
                  <a:gd name="T18" fmla="*/ 160 w 160"/>
                  <a:gd name="T19" fmla="*/ 1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217">
                    <a:moveTo>
                      <a:pt x="0" y="217"/>
                    </a:moveTo>
                    <a:cubicBezTo>
                      <a:pt x="2" y="203"/>
                      <a:pt x="7" y="142"/>
                      <a:pt x="12" y="134"/>
                    </a:cubicBezTo>
                    <a:cubicBezTo>
                      <a:pt x="17" y="126"/>
                      <a:pt x="27" y="176"/>
                      <a:pt x="33" y="166"/>
                    </a:cubicBezTo>
                    <a:cubicBezTo>
                      <a:pt x="39" y="156"/>
                      <a:pt x="44" y="84"/>
                      <a:pt x="50" y="71"/>
                    </a:cubicBezTo>
                    <a:cubicBezTo>
                      <a:pt x="56" y="58"/>
                      <a:pt x="65" y="98"/>
                      <a:pt x="72" y="88"/>
                    </a:cubicBezTo>
                    <a:cubicBezTo>
                      <a:pt x="79" y="78"/>
                      <a:pt x="87" y="21"/>
                      <a:pt x="93" y="14"/>
                    </a:cubicBezTo>
                    <a:cubicBezTo>
                      <a:pt x="99" y="7"/>
                      <a:pt x="104" y="49"/>
                      <a:pt x="110" y="47"/>
                    </a:cubicBezTo>
                    <a:cubicBezTo>
                      <a:pt x="116" y="45"/>
                      <a:pt x="122" y="0"/>
                      <a:pt x="128" y="1"/>
                    </a:cubicBezTo>
                    <a:cubicBezTo>
                      <a:pt x="134" y="2"/>
                      <a:pt x="141" y="47"/>
                      <a:pt x="146" y="50"/>
                    </a:cubicBezTo>
                    <a:cubicBezTo>
                      <a:pt x="151" y="53"/>
                      <a:pt x="157" y="25"/>
                      <a:pt x="160" y="19"/>
                    </a:cubicBezTo>
                  </a:path>
                </a:pathLst>
              </a:custGeom>
              <a:noFill/>
              <a:ln w="25400" cmpd="sng">
                <a:solidFill>
                  <a:srgbClr val="99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20" name="Freeform 93"/>
            <p:cNvSpPr>
              <a:spLocks noChangeAspect="1"/>
            </p:cNvSpPr>
            <p:nvPr/>
          </p:nvSpPr>
          <p:spPr bwMode="auto">
            <a:xfrm>
              <a:off x="22" y="887"/>
              <a:ext cx="1033" cy="593"/>
            </a:xfrm>
            <a:custGeom>
              <a:avLst/>
              <a:gdLst>
                <a:gd name="T0" fmla="*/ 0 w 1033"/>
                <a:gd name="T1" fmla="*/ 241 h 593"/>
                <a:gd name="T2" fmla="*/ 152 w 1033"/>
                <a:gd name="T3" fmla="*/ 53 h 593"/>
                <a:gd name="T4" fmla="*/ 398 w 1033"/>
                <a:gd name="T5" fmla="*/ 559 h 593"/>
                <a:gd name="T6" fmla="*/ 638 w 1033"/>
                <a:gd name="T7" fmla="*/ 53 h 593"/>
                <a:gd name="T8" fmla="*/ 878 w 1033"/>
                <a:gd name="T9" fmla="*/ 559 h 593"/>
                <a:gd name="T10" fmla="*/ 1033 w 1033"/>
                <a:gd name="T11" fmla="*/ 255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3" h="593">
                  <a:moveTo>
                    <a:pt x="0" y="241"/>
                  </a:moveTo>
                  <a:cubicBezTo>
                    <a:pt x="27" y="210"/>
                    <a:pt x="86" y="0"/>
                    <a:pt x="152" y="53"/>
                  </a:cubicBezTo>
                  <a:cubicBezTo>
                    <a:pt x="218" y="106"/>
                    <a:pt x="318" y="559"/>
                    <a:pt x="398" y="559"/>
                  </a:cubicBezTo>
                  <a:cubicBezTo>
                    <a:pt x="478" y="559"/>
                    <a:pt x="558" y="53"/>
                    <a:pt x="638" y="53"/>
                  </a:cubicBezTo>
                  <a:cubicBezTo>
                    <a:pt x="718" y="53"/>
                    <a:pt x="812" y="525"/>
                    <a:pt x="878" y="559"/>
                  </a:cubicBezTo>
                  <a:cubicBezTo>
                    <a:pt x="944" y="593"/>
                    <a:pt x="1001" y="318"/>
                    <a:pt x="1033" y="25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26124" y="3789889"/>
            <a:ext cx="6569333" cy="1473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 bandes de fréquence allouées à la communication 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Basse fréquence : 9 kHz à 500 kHz : bas débit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Haute fréquence 1 MHz à 86 MHz : haut débit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0626" y="2753761"/>
            <a:ext cx="5258973" cy="3025485"/>
          </a:xfrm>
          <a:prstGeom prst="rect">
            <a:avLst/>
          </a:prstGeom>
        </p:spPr>
      </p:pic>
      <p:pic>
        <p:nvPicPr>
          <p:cNvPr id="30" name="Imag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28" y="5023041"/>
            <a:ext cx="4513263" cy="1653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1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07082" y="1603402"/>
            <a:ext cx="94592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Contexte et objectifs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Description de la communication CPL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Caractérisation du réseau électrique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/>
              <a:t>Caractérisation du réseau de distribution </a:t>
            </a:r>
            <a:r>
              <a:rPr lang="fr-FR" sz="2400" dirty="0" smtClean="0"/>
              <a:t>public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/>
              <a:t>Caractérisation du réseau électrique d’une habitation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Résultats 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95" y="75355"/>
            <a:ext cx="2997398" cy="389611"/>
            <a:chOff x="0" y="0"/>
            <a:chExt cx="2997398" cy="38961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" name="Pentagone 28"/>
            <p:cNvSpPr/>
            <p:nvPr/>
          </p:nvSpPr>
          <p:spPr>
            <a:xfrm>
              <a:off x="0" y="0"/>
              <a:ext cx="2997398" cy="38961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Pentagone 4"/>
            <p:cNvSpPr/>
            <p:nvPr/>
          </p:nvSpPr>
          <p:spPr>
            <a:xfrm>
              <a:off x="0" y="0"/>
              <a:ext cx="2899995" cy="3896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400" b="1" kern="1200" dirty="0" smtClean="0"/>
                <a:t>Contexte et objectifs</a:t>
              </a:r>
              <a:endParaRPr lang="fr-FR" sz="1400" b="1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98204" y="75355"/>
            <a:ext cx="2997398" cy="389611"/>
            <a:chOff x="2398109" y="0"/>
            <a:chExt cx="2997398" cy="389611"/>
          </a:xfrm>
        </p:grpSpPr>
        <p:sp>
          <p:nvSpPr>
            <p:cNvPr id="27" name="Chevron 26"/>
            <p:cNvSpPr/>
            <p:nvPr/>
          </p:nvSpPr>
          <p:spPr>
            <a:xfrm>
              <a:off x="2398109" y="0"/>
              <a:ext cx="2997398" cy="389611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6"/>
            <p:cNvSpPr/>
            <p:nvPr/>
          </p:nvSpPr>
          <p:spPr>
            <a:xfrm>
              <a:off x="2592915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Description de la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communication CPL</a:t>
              </a:r>
              <a:endParaRPr lang="fr-FR" sz="1200" b="1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796123" y="75355"/>
            <a:ext cx="3417603" cy="389611"/>
            <a:chOff x="4796028" y="0"/>
            <a:chExt cx="3417603" cy="389611"/>
          </a:xfrm>
        </p:grpSpPr>
        <p:sp>
          <p:nvSpPr>
            <p:cNvPr id="25" name="Chevron 24"/>
            <p:cNvSpPr/>
            <p:nvPr/>
          </p:nvSpPr>
          <p:spPr>
            <a:xfrm>
              <a:off x="4796028" y="0"/>
              <a:ext cx="3417603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8"/>
            <p:cNvSpPr/>
            <p:nvPr/>
          </p:nvSpPr>
          <p:spPr>
            <a:xfrm>
              <a:off x="4990834" y="0"/>
              <a:ext cx="3027992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Caractérisation du réseau électrique</a:t>
              </a:r>
              <a:endParaRPr lang="fr-FR" sz="1200" b="1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614247" y="75355"/>
            <a:ext cx="2997398" cy="389611"/>
            <a:chOff x="7614152" y="0"/>
            <a:chExt cx="2997398" cy="389611"/>
          </a:xfrm>
        </p:grpSpPr>
        <p:sp>
          <p:nvSpPr>
            <p:cNvPr id="23" name="Chevron 22"/>
            <p:cNvSpPr/>
            <p:nvPr/>
          </p:nvSpPr>
          <p:spPr>
            <a:xfrm>
              <a:off x="7614152" y="0"/>
              <a:ext cx="299739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10"/>
            <p:cNvSpPr/>
            <p:nvPr/>
          </p:nvSpPr>
          <p:spPr>
            <a:xfrm>
              <a:off x="7808958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Résultats</a:t>
              </a:r>
              <a:endParaRPr lang="fr-FR" sz="1200" b="1" kern="12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012166" y="75355"/>
            <a:ext cx="2179738" cy="389611"/>
            <a:chOff x="10012071" y="0"/>
            <a:chExt cx="2179738" cy="389611"/>
          </a:xfrm>
        </p:grpSpPr>
        <p:sp>
          <p:nvSpPr>
            <p:cNvPr id="21" name="Chevron 20"/>
            <p:cNvSpPr/>
            <p:nvPr/>
          </p:nvSpPr>
          <p:spPr>
            <a:xfrm>
              <a:off x="10012071" y="0"/>
              <a:ext cx="217973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2"/>
            <p:cNvSpPr/>
            <p:nvPr/>
          </p:nvSpPr>
          <p:spPr>
            <a:xfrm>
              <a:off x="10206877" y="0"/>
              <a:ext cx="179012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Conclusions</a:t>
              </a:r>
              <a:endParaRPr lang="fr-FR" sz="1200" b="1" kern="1200" dirty="0"/>
            </a:p>
          </p:txBody>
        </p:sp>
      </p:grpSp>
      <p:sp>
        <p:nvSpPr>
          <p:cNvPr id="31" name="Segnaposto contenuto 2"/>
          <p:cNvSpPr txBox="1">
            <a:spLocks/>
          </p:cNvSpPr>
          <p:nvPr/>
        </p:nvSpPr>
        <p:spPr bwMode="auto">
          <a:xfrm>
            <a:off x="1368091" y="785931"/>
            <a:ext cx="8429525" cy="10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 de la présentation</a:t>
            </a: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60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07082" y="1603402"/>
            <a:ext cx="94592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Contexte et objectifs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Description de la communication CPL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/>
              <a:t>Caractérisation du réseau électrique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/>
              <a:t>Caractérisation du réseau de distribution </a:t>
            </a:r>
            <a:r>
              <a:rPr lang="fr-FR" sz="2400" dirty="0" smtClean="0"/>
              <a:t>public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Caractérisation du réseau électrique d’une habitation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Résultats 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95" y="75355"/>
            <a:ext cx="2997398" cy="389611"/>
            <a:chOff x="0" y="0"/>
            <a:chExt cx="2997398" cy="38961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" name="Pentagone 28"/>
            <p:cNvSpPr/>
            <p:nvPr/>
          </p:nvSpPr>
          <p:spPr>
            <a:xfrm>
              <a:off x="0" y="0"/>
              <a:ext cx="2997398" cy="389611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Pentagone 4"/>
            <p:cNvSpPr/>
            <p:nvPr/>
          </p:nvSpPr>
          <p:spPr>
            <a:xfrm>
              <a:off x="0" y="0"/>
              <a:ext cx="2899995" cy="3896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400" b="1" kern="1200" dirty="0" smtClean="0"/>
                <a:t>Contexte et objectifs</a:t>
              </a:r>
              <a:endParaRPr lang="fr-FR" sz="1400" b="1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98204" y="75355"/>
            <a:ext cx="2997398" cy="389611"/>
            <a:chOff x="2398109" y="0"/>
            <a:chExt cx="2997398" cy="389611"/>
          </a:xfrm>
        </p:grpSpPr>
        <p:sp>
          <p:nvSpPr>
            <p:cNvPr id="27" name="Chevron 26"/>
            <p:cNvSpPr/>
            <p:nvPr/>
          </p:nvSpPr>
          <p:spPr>
            <a:xfrm>
              <a:off x="2398109" y="0"/>
              <a:ext cx="2997398" cy="389611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6"/>
            <p:cNvSpPr/>
            <p:nvPr/>
          </p:nvSpPr>
          <p:spPr>
            <a:xfrm>
              <a:off x="2592915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Description de la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communication CPL</a:t>
              </a:r>
              <a:endParaRPr lang="fr-FR" sz="1200" b="1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796123" y="75355"/>
            <a:ext cx="3417603" cy="389611"/>
            <a:chOff x="4796028" y="0"/>
            <a:chExt cx="3417603" cy="389611"/>
          </a:xfrm>
        </p:grpSpPr>
        <p:sp>
          <p:nvSpPr>
            <p:cNvPr id="25" name="Chevron 24"/>
            <p:cNvSpPr/>
            <p:nvPr/>
          </p:nvSpPr>
          <p:spPr>
            <a:xfrm>
              <a:off x="4796028" y="0"/>
              <a:ext cx="3417603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8"/>
            <p:cNvSpPr/>
            <p:nvPr/>
          </p:nvSpPr>
          <p:spPr>
            <a:xfrm>
              <a:off x="4990834" y="0"/>
              <a:ext cx="3027992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Caractérisation du réseau électrique</a:t>
              </a:r>
              <a:endParaRPr lang="fr-FR" sz="1200" b="1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614247" y="75355"/>
            <a:ext cx="2997398" cy="389611"/>
            <a:chOff x="7614152" y="0"/>
            <a:chExt cx="2997398" cy="389611"/>
          </a:xfrm>
        </p:grpSpPr>
        <p:sp>
          <p:nvSpPr>
            <p:cNvPr id="23" name="Chevron 22"/>
            <p:cNvSpPr/>
            <p:nvPr/>
          </p:nvSpPr>
          <p:spPr>
            <a:xfrm>
              <a:off x="7614152" y="0"/>
              <a:ext cx="299739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10"/>
            <p:cNvSpPr/>
            <p:nvPr/>
          </p:nvSpPr>
          <p:spPr>
            <a:xfrm>
              <a:off x="7808958" y="0"/>
              <a:ext cx="260778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Résultats</a:t>
              </a:r>
              <a:endParaRPr lang="fr-FR" sz="1200" b="1" kern="12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012166" y="75355"/>
            <a:ext cx="2179738" cy="389611"/>
            <a:chOff x="10012071" y="0"/>
            <a:chExt cx="2179738" cy="389611"/>
          </a:xfrm>
        </p:grpSpPr>
        <p:sp>
          <p:nvSpPr>
            <p:cNvPr id="21" name="Chevron 20"/>
            <p:cNvSpPr/>
            <p:nvPr/>
          </p:nvSpPr>
          <p:spPr>
            <a:xfrm>
              <a:off x="10012071" y="0"/>
              <a:ext cx="2179738" cy="38961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2"/>
            <p:cNvSpPr/>
            <p:nvPr/>
          </p:nvSpPr>
          <p:spPr>
            <a:xfrm>
              <a:off x="10206877" y="0"/>
              <a:ext cx="1790127" cy="38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1200" b="1" kern="1200" dirty="0" smtClean="0"/>
                <a:t>Conclusions</a:t>
              </a:r>
              <a:endParaRPr lang="fr-FR" sz="1200" b="1" kern="1200" dirty="0"/>
            </a:p>
          </p:txBody>
        </p:sp>
      </p:grpSp>
      <p:sp>
        <p:nvSpPr>
          <p:cNvPr id="31" name="Segnaposto contenuto 2"/>
          <p:cNvSpPr txBox="1">
            <a:spLocks/>
          </p:cNvSpPr>
          <p:nvPr/>
        </p:nvSpPr>
        <p:spPr bwMode="auto">
          <a:xfrm>
            <a:off x="1368091" y="785931"/>
            <a:ext cx="8429525" cy="10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 de la présentation</a:t>
            </a: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04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2005393" y="566628"/>
            <a:ext cx="8429525" cy="8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Caractérisation du réseau de distribution public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/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625953" y="1258231"/>
            <a:ext cx="7276235" cy="2346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Distance </a:t>
            </a:r>
            <a:r>
              <a:rPr kumimoji="1" lang="fr-FR" sz="2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élevée entre l’émetteur (poste de distribution) et le récepteur (compteur du particulier)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Complique la mesure  de caractérisation du réseau électrique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Mesure de l’atténuation des signaux transmis par plusieurs kilomètres de ligne électrique à l’aide d’un émetteur et d’un récepteur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25953" y="3463290"/>
            <a:ext cx="5594202" cy="25735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Développement d’un système de mesure 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Création de 2 systèmes </a:t>
            </a:r>
            <a:r>
              <a:rPr lang="fr-FR" sz="2000" b="1" dirty="0" smtClean="0">
                <a:solidFill>
                  <a:srgbClr val="FF0000"/>
                </a:solidFill>
              </a:rPr>
              <a:t>OCXO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fournissant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référence de temps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universelle synchronisée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Synchronisation de  </a:t>
            </a:r>
            <a:r>
              <a:rPr lang="fr-FR" sz="2000" dirty="0"/>
              <a:t>l’appareil d’émission avec celui de réception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8" cstate="print"/>
          <a:srcRect r="42416"/>
          <a:stretch/>
        </p:blipFill>
        <p:spPr>
          <a:xfrm>
            <a:off x="8143875" y="1189914"/>
            <a:ext cx="3022814" cy="2551620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7" y="3463290"/>
            <a:ext cx="6317673" cy="30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48845" y="3552388"/>
            <a:ext cx="779319" cy="406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1049889" y="3552388"/>
            <a:ext cx="779319" cy="406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3813-BA61-4D04-BF72-75FA9166D63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2005393" y="566628"/>
            <a:ext cx="8429525" cy="8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Caractérisation du réseau de distribution public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434274110"/>
              </p:ext>
            </p:extLst>
          </p:nvPr>
        </p:nvGraphicFramePr>
        <p:xfrm>
          <a:off x="0" y="18012"/>
          <a:ext cx="12192000" cy="3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529142" y="1273971"/>
            <a:ext cx="10824658" cy="1912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1" lang="fr-FR" sz="2200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Modélisation mathématique de l’atténuation d’un câble électrique de 2 m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Mesure en laboratoire des paramètres électriques : résistances, inductances, condensateurs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Détermination du schéma électrique équivalent à 2 m de câble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Bande fréquentielle étudiée : 9kHz – 500kHz</a:t>
            </a:r>
          </a:p>
        </p:txBody>
      </p:sp>
      <p:pic>
        <p:nvPicPr>
          <p:cNvPr id="9" name="Imag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3186844"/>
            <a:ext cx="7128164" cy="298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25998</TotalTime>
  <Words>1205</Words>
  <Application>Microsoft Office PowerPoint</Application>
  <PresentationFormat>Grand écran</PresentationFormat>
  <Paragraphs>273</Paragraphs>
  <Slides>18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Ismail Aouichak</dc:creator>
  <cp:lastModifiedBy>Le Bunetel Jean-Charles</cp:lastModifiedBy>
  <cp:revision>366</cp:revision>
  <cp:lastPrinted>2019-06-02T14:20:34Z</cp:lastPrinted>
  <dcterms:created xsi:type="dcterms:W3CDTF">2018-11-05T15:37:13Z</dcterms:created>
  <dcterms:modified xsi:type="dcterms:W3CDTF">2019-06-02T14:34:05Z</dcterms:modified>
</cp:coreProperties>
</file>