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15" autoAdjust="0"/>
    <p:restoredTop sz="94660"/>
  </p:normalViewPr>
  <p:slideViewPr>
    <p:cSldViewPr>
      <p:cViewPr varScale="1">
        <p:scale>
          <a:sx n="69" d="100"/>
          <a:sy n="69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90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EE899-9770-4275-B1F7-29EE107B0BB5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EF14A-B5DA-4D5B-A0F5-D7D9BB9F36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558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EDA25-36DB-43F1-A2EA-34CBB0100272}" type="datetimeFigureOut">
              <a:rPr lang="fr-FR" smtClean="0"/>
              <a:t>02/06/2019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2EB73-7FC8-4DAC-A330-F9326A268F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419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788246"/>
            <a:ext cx="6858000" cy="1519808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555704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92EAD3F-2D19-4B03-9369-2D766AB91473}" type="datetime1">
              <a:rPr lang="fr-FR" smtClean="0"/>
              <a:t>02/06/2019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4230"/>
            <a:ext cx="7315200" cy="1715259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479504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4230"/>
            <a:ext cx="228600" cy="1715259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479504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D52D8-962D-42CB-8917-26D5E63CE772}" type="datetime1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7444-6EFD-4197-B533-175D0AB9D2C2}" type="datetime1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7AC3B-AC63-4F61-AF0D-EFF940764209}" type="datetime1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723A609-A43E-4D93-B896-D6D12072AEB0}" type="datetime1">
              <a:rPr lang="fr-FR" smtClean="0"/>
              <a:t>02/06/2019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8885-6463-4964-A8E6-AE7A712D7BF6}" type="datetime1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0A56-8619-4317-B4A9-905030B5244C}" type="datetime1">
              <a:rPr lang="fr-FR" smtClean="0"/>
              <a:t>02/06/2019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7F99-7D96-4C52-8875-CF2BD158ADDD}" type="datetime1">
              <a:rPr lang="fr-FR" smtClean="0"/>
              <a:t>02/06/2019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47A27-148E-49E5-AEAB-7E2C340086ED}" type="datetime1">
              <a:rPr lang="fr-FR" smtClean="0"/>
              <a:t>02/06/2019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9E80-19B8-4000-9D92-41C4236C4A09}" type="datetime1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3B2A-35E6-4AEB-8F17-CDFF2783F9E8}" type="datetime1">
              <a:rPr lang="fr-FR" smtClean="0"/>
              <a:t>02/06/2019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453336"/>
            <a:ext cx="2289048" cy="288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F4A52E-4D42-491A-92CD-57C767E6E716}" type="datetime1">
              <a:rPr lang="fr-FR" smtClean="0"/>
              <a:t>02/06/2019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453336"/>
            <a:ext cx="3505200" cy="288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642098" y="6453335"/>
            <a:ext cx="951749" cy="288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77979A-E2CC-48C3-9F0A-85E0B608637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600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5137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279" y="81197"/>
            <a:ext cx="729279" cy="649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79" y="149537"/>
            <a:ext cx="797890" cy="512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58" y="6381328"/>
            <a:ext cx="1024341" cy="445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L'infirmier qui aimait la logistique, </a:t>
            </a:r>
            <a:br>
              <a:rPr lang="fr-FR" dirty="0"/>
            </a:br>
            <a:r>
              <a:rPr lang="fr-FR" dirty="0"/>
              <a:t>ou l'histoire d'une centralisation des flux dans un bloc opératoire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u="sng" dirty="0" smtClean="0"/>
              <a:t>Virginie André</a:t>
            </a:r>
            <a:r>
              <a:rPr lang="fr-FR" dirty="0" smtClean="0"/>
              <a:t>, Vincent </a:t>
            </a:r>
            <a:r>
              <a:rPr lang="fr-FR" dirty="0" err="1" smtClean="0"/>
              <a:t>Salaun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264" y="2066925"/>
            <a:ext cx="11334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Résultat de recherche d'images pour &quot;logo hopital saint nazair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714500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r="16814"/>
          <a:stretch/>
        </p:blipFill>
        <p:spPr bwMode="auto">
          <a:xfrm>
            <a:off x="6895444" y="2143125"/>
            <a:ext cx="131523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2" y="460276"/>
            <a:ext cx="479107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2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Avant 2004 : mode de financement des hôpitaux par dotation globale forfaitaire</a:t>
            </a:r>
          </a:p>
          <a:p>
            <a:r>
              <a:rPr lang="fr-FR" dirty="0" smtClean="0"/>
              <a:t>Rationalisation des dépenses à l’hôpital :</a:t>
            </a:r>
          </a:p>
          <a:p>
            <a:pPr lvl="1">
              <a:buFont typeface="Symbol"/>
              <a:buChar char="Þ"/>
            </a:pPr>
            <a:r>
              <a:rPr lang="fr-FR" dirty="0" smtClean="0"/>
              <a:t>2004 - Tarification à l’Activité (T2A) - plan hôpital 2007 : ce plan vise à attribuer un budget en lien avec l’activité de l’établissement.</a:t>
            </a:r>
          </a:p>
          <a:p>
            <a:pPr lvl="1">
              <a:buFont typeface="Symbol"/>
              <a:buChar char="Þ"/>
            </a:pPr>
            <a:r>
              <a:rPr lang="fr-FR" dirty="0"/>
              <a:t>2009 </a:t>
            </a:r>
            <a:r>
              <a:rPr lang="fr-FR" dirty="0" smtClean="0"/>
              <a:t>- </a:t>
            </a:r>
            <a:r>
              <a:rPr lang="fr-FR" dirty="0"/>
              <a:t>Mise en place </a:t>
            </a:r>
            <a:r>
              <a:rPr lang="fr-FR" dirty="0" smtClean="0"/>
              <a:t>d’outils numériques - </a:t>
            </a:r>
            <a:r>
              <a:rPr lang="fr-FR" dirty="0"/>
              <a:t>plan hôpital 2012 : ce plan vise à :</a:t>
            </a:r>
          </a:p>
          <a:p>
            <a:pPr lvl="2"/>
            <a:r>
              <a:rPr lang="fr-FR" dirty="0" smtClean="0"/>
              <a:t>équiper l’hôpital d’outils informatiques performants, </a:t>
            </a:r>
          </a:p>
          <a:p>
            <a:pPr lvl="2"/>
            <a:r>
              <a:rPr lang="fr-FR" dirty="0" smtClean="0"/>
              <a:t>mettre aux normes les locaux.</a:t>
            </a:r>
          </a:p>
          <a:p>
            <a:r>
              <a:rPr lang="fr-FR" dirty="0" smtClean="0"/>
              <a:t>2018 : Signature du </a:t>
            </a:r>
            <a:r>
              <a:rPr lang="fr-FR" dirty="0"/>
              <a:t>C</a:t>
            </a:r>
            <a:r>
              <a:rPr lang="fr-FR" dirty="0" smtClean="0"/>
              <a:t>ontrat d’Objectifs et de Performance (COP) le 13 février dont l’un des objectifs stratégiques vise à :</a:t>
            </a:r>
          </a:p>
          <a:p>
            <a:pPr marL="274320" lvl="1" indent="0" algn="ctr">
              <a:buNone/>
            </a:pPr>
            <a:r>
              <a:rPr lang="fr-FR" dirty="0" smtClean="0"/>
              <a:t>« assurer une gestion et un pilotage efficient » </a:t>
            </a:r>
            <a:br>
              <a:rPr lang="fr-FR" dirty="0" smtClean="0"/>
            </a:br>
            <a:r>
              <a:rPr lang="fr-FR" dirty="0" smtClean="0"/>
              <a:t>en </a:t>
            </a:r>
            <a:r>
              <a:rPr lang="fr-FR" i="1" dirty="0" smtClean="0"/>
              <a:t>améliorant</a:t>
            </a:r>
            <a:r>
              <a:rPr lang="fr-FR" dirty="0" smtClean="0"/>
              <a:t> voire en </a:t>
            </a:r>
            <a:r>
              <a:rPr lang="fr-FR" i="1" dirty="0" smtClean="0"/>
              <a:t>optimisant l’organisation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6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Contexte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Mise en perspective :</a:t>
            </a:r>
          </a:p>
          <a:p>
            <a:r>
              <a:rPr lang="fr-FR" dirty="0" smtClean="0"/>
              <a:t>Petit rappel : première mission de la fonction logistique est d’assurer l’optimisation des ressources afin de réduire les coûts de fonctionnement</a:t>
            </a:r>
          </a:p>
          <a:p>
            <a:r>
              <a:rPr lang="fr-FR" dirty="0" smtClean="0"/>
              <a:t>Lien évident : mise en place des outils et méthodes logistiques pour un pilotage et une gestion rationalisée</a:t>
            </a:r>
          </a:p>
          <a:p>
            <a:r>
              <a:rPr lang="fr-FR" dirty="0" smtClean="0"/>
              <a:t>Blocage : le milieu hospitalier semble réticent à entendre la pertinence de la mise en place d’une gestion </a:t>
            </a:r>
            <a:r>
              <a:rPr lang="fr-FR" dirty="0" smtClean="0"/>
              <a:t>réfléchie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Axe de travail :</a:t>
            </a:r>
          </a:p>
          <a:p>
            <a:pPr>
              <a:buFont typeface="Symbol"/>
              <a:buChar char="Þ"/>
            </a:pPr>
            <a:r>
              <a:rPr lang="fr-FR" dirty="0" smtClean="0"/>
              <a:t>Il faut former, sensibiliser sur l’importance de la logistique dans le processus d’optimisation des organisations et de management des flux hospitaliers</a:t>
            </a:r>
          </a:p>
          <a:p>
            <a:pPr>
              <a:buFont typeface="Symbol"/>
              <a:buChar char="Þ"/>
            </a:pP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7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419" y="2217478"/>
            <a:ext cx="3312000" cy="3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382" y="1268760"/>
            <a:ext cx="5208074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logistique hospitalière : quelques éléments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4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23515" y="1750020"/>
            <a:ext cx="3144854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Complexité de l’hôpital :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dirty="0"/>
              <a:t>Diversité des produits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dirty="0"/>
              <a:t>Multiplicité des agents (AS, IDE, Médecin, Agents, …) 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dirty="0"/>
              <a:t>Gestion des différentes ressources matérielles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dirty="0"/>
              <a:t>Gestion des parcours des flux humains et physiques (propre &amp; sale)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fr-FR" dirty="0"/>
              <a:t>…</a:t>
            </a:r>
          </a:p>
          <a:p>
            <a:endParaRPr lang="fr-FR" dirty="0" smtClean="0"/>
          </a:p>
          <a:p>
            <a:r>
              <a:rPr lang="fr-FR" dirty="0" smtClean="0"/>
              <a:t>Tout cela dans le but de satisfaire les patients.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162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logistique hospitalière : quelques éléments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Définition (Landry et Beaulieu, 2002) :</a:t>
            </a:r>
          </a:p>
          <a:p>
            <a:pPr marL="274320" lvl="1" indent="0" algn="ctr">
              <a:buNone/>
            </a:pPr>
            <a:r>
              <a:rPr lang="fr-FR" i="1" dirty="0" smtClean="0"/>
              <a:t>« La </a:t>
            </a:r>
            <a:r>
              <a:rPr lang="fr-FR" b="1" i="1" dirty="0"/>
              <a:t>logistique hospitalière </a:t>
            </a:r>
            <a:r>
              <a:rPr lang="fr-FR" i="1" dirty="0"/>
              <a:t>se définit comme un ensemble d’activités de </a:t>
            </a:r>
            <a:r>
              <a:rPr lang="fr-FR" i="1" u="sng" dirty="0"/>
              <a:t>conception</a:t>
            </a:r>
            <a:r>
              <a:rPr lang="fr-FR" i="1" dirty="0"/>
              <a:t>, de </a:t>
            </a:r>
            <a:r>
              <a:rPr lang="fr-FR" i="1" u="sng" dirty="0"/>
              <a:t>planification</a:t>
            </a:r>
            <a:r>
              <a:rPr lang="fr-FR" i="1" dirty="0"/>
              <a:t> et </a:t>
            </a:r>
            <a:r>
              <a:rPr lang="fr-FR" i="1" u="sng" dirty="0"/>
              <a:t>d’exécution</a:t>
            </a:r>
            <a:r>
              <a:rPr lang="fr-FR" i="1" dirty="0"/>
              <a:t> permettant l’achat,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i="1" dirty="0" smtClean="0"/>
              <a:t>la </a:t>
            </a:r>
            <a:r>
              <a:rPr lang="fr-FR" i="1" dirty="0"/>
              <a:t>gestion des stocks et le réapprovisionnement des biens et des services </a:t>
            </a:r>
            <a:r>
              <a:rPr lang="fr-FR" b="1" i="1" dirty="0"/>
              <a:t>entourant la </a:t>
            </a:r>
            <a:r>
              <a:rPr lang="fr-FR" b="1" i="1" dirty="0" smtClean="0"/>
              <a:t>prestation </a:t>
            </a:r>
            <a:r>
              <a:rPr lang="fr-FR" b="1" i="1" dirty="0"/>
              <a:t>de services médicaux aux </a:t>
            </a:r>
            <a:r>
              <a:rPr lang="fr-FR" b="1" i="1" dirty="0" smtClean="0"/>
              <a:t>patients</a:t>
            </a:r>
            <a:r>
              <a:rPr lang="fr-FR" i="1" dirty="0" smtClean="0"/>
              <a:t> »</a:t>
            </a:r>
          </a:p>
          <a:p>
            <a:pPr marL="274320" lvl="1" indent="0" algn="ctr">
              <a:buNone/>
            </a:pPr>
            <a:endParaRPr lang="fr-FR" i="1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r-FR" dirty="0" smtClean="0"/>
              <a:t>Définition que l’on peut compléter (</a:t>
            </a:r>
            <a:r>
              <a:rPr lang="fr-FR" dirty="0" err="1" smtClean="0"/>
              <a:t>Fenies</a:t>
            </a:r>
            <a:r>
              <a:rPr lang="fr-FR" dirty="0" smtClean="0"/>
              <a:t>, </a:t>
            </a:r>
            <a:r>
              <a:rPr lang="fr-FR" dirty="0" smtClean="0"/>
              <a:t>2004) </a:t>
            </a:r>
            <a:r>
              <a:rPr lang="fr-FR" dirty="0" smtClean="0"/>
              <a:t>:</a:t>
            </a:r>
          </a:p>
          <a:p>
            <a:pPr marL="320040" lvl="2" indent="0" algn="ctr">
              <a:spcBef>
                <a:spcPts val="600"/>
              </a:spcBef>
              <a:buClr>
                <a:schemeClr val="accent1"/>
              </a:buClr>
              <a:buNone/>
            </a:pPr>
            <a:r>
              <a:rPr lang="fr-FR" sz="2200" i="1" dirty="0"/>
              <a:t>« l’hôpital actuel, compte tenu de sa complexité grandissante, est plus proche </a:t>
            </a:r>
            <a:r>
              <a:rPr lang="fr-FR" sz="2200" b="1" i="1" dirty="0"/>
              <a:t>d’une immense chaîne logistique </a:t>
            </a:r>
            <a:r>
              <a:rPr lang="fr-FR" sz="2200" i="1" dirty="0"/>
              <a:t>dont les agents visent à satisfaire le patient</a:t>
            </a:r>
            <a:r>
              <a:rPr lang="fr-FR" sz="2200" dirty="0"/>
              <a:t> </a:t>
            </a:r>
            <a:r>
              <a:rPr lang="fr-FR" sz="2200" dirty="0" smtClean="0"/>
              <a:t>»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fr-FR" sz="24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r-FR" b="1" dirty="0" smtClean="0"/>
              <a:t>Conclusion :</a:t>
            </a:r>
            <a:r>
              <a:rPr lang="fr-FR" dirty="0" smtClean="0"/>
              <a:t> la nécessité d’avoir une personne formée aux méthodes et outils logistiques est établie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89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Logistique de bloc ou bloc logistique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Constat en 2018 (</a:t>
            </a:r>
            <a:r>
              <a:rPr lang="fr-FR" dirty="0" err="1"/>
              <a:t>Sampieri</a:t>
            </a:r>
            <a:r>
              <a:rPr lang="fr-FR" dirty="0"/>
              <a:t>-Teissier et </a:t>
            </a:r>
            <a:r>
              <a:rPr lang="fr-FR" dirty="0" err="1" smtClean="0"/>
              <a:t>Livolsi</a:t>
            </a:r>
            <a:r>
              <a:rPr lang="fr-FR" dirty="0" smtClean="0"/>
              <a:t>, 2018) : </a:t>
            </a:r>
          </a:p>
          <a:p>
            <a:pPr lvl="1"/>
            <a:r>
              <a:rPr lang="fr-FR" dirty="0" smtClean="0"/>
              <a:t>Mise en évidence du morcellement entre les multiples acteurs de la fonction logistique</a:t>
            </a:r>
          </a:p>
          <a:p>
            <a:pPr lvl="1"/>
            <a:r>
              <a:rPr lang="fr-FR" dirty="0" smtClean="0"/>
              <a:t>Manque de formalisme de la fonction logistique avec une stratégie et des objectifs clairement énoncés</a:t>
            </a:r>
          </a:p>
          <a:p>
            <a:pPr marL="274320" lvl="1" indent="0">
              <a:buNone/>
            </a:pPr>
            <a:endParaRPr lang="fr-FR" dirty="0" smtClean="0"/>
          </a:p>
          <a:p>
            <a:r>
              <a:rPr lang="fr-FR" dirty="0" smtClean="0"/>
              <a:t>Une solution ? (</a:t>
            </a:r>
            <a:r>
              <a:rPr lang="fr-FR" dirty="0" err="1" smtClean="0"/>
              <a:t>Fabbe</a:t>
            </a:r>
            <a:r>
              <a:rPr lang="fr-FR" dirty="0" smtClean="0"/>
              <a:t>-Costes, 1997)</a:t>
            </a:r>
          </a:p>
          <a:p>
            <a:pPr marL="274320" lvl="1" indent="0" algn="ctr">
              <a:buNone/>
            </a:pPr>
            <a:r>
              <a:rPr lang="fr-FR" i="1" dirty="0"/>
              <a:t>« </a:t>
            </a:r>
            <a:r>
              <a:rPr lang="fr-FR" i="1" dirty="0" smtClean="0"/>
              <a:t>Le </a:t>
            </a:r>
            <a:r>
              <a:rPr lang="fr-FR" i="1" dirty="0"/>
              <a:t>développement d’une fonction logistique, son affirmation, et son maintien, se sont toujours faits sous </a:t>
            </a:r>
            <a:r>
              <a:rPr lang="fr-FR" b="1" i="1" dirty="0"/>
              <a:t>l’impulsion et le leadership d’un charisme qui a su convaincre et mobiliser </a:t>
            </a:r>
            <a:r>
              <a:rPr lang="fr-FR" i="1" dirty="0" smtClean="0"/>
              <a:t>»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fr-FR" dirty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fr-FR" dirty="0" smtClean="0"/>
              <a:t>Le cas particulier du centre hospitalier de Saint Nazaire </a:t>
            </a:r>
            <a:r>
              <a:rPr lang="fr-FR" dirty="0" smtClean="0">
                <a:sym typeface="Wingdings"/>
              </a:rPr>
              <a:t></a:t>
            </a:r>
            <a:r>
              <a:rPr lang="fr-FR" dirty="0" smtClean="0"/>
              <a:t> une vraie particularité?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641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Logistique de bloc ou bloc logistique ?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0000" indent="0" algn="ctr">
              <a:spcBef>
                <a:spcPts val="1800"/>
              </a:spcBef>
              <a:buNone/>
            </a:pPr>
            <a:r>
              <a:rPr lang="fr-FR" b="1" dirty="0" smtClean="0"/>
              <a:t>Etude de cas : </a:t>
            </a:r>
            <a:br>
              <a:rPr lang="fr-FR" b="1" dirty="0" smtClean="0"/>
            </a:br>
            <a:r>
              <a:rPr lang="fr-FR" b="1" dirty="0" smtClean="0"/>
              <a:t>Hôpital de Saint Nazaire (CHSN) - Centre Hospitalier Alpha (</a:t>
            </a:r>
            <a:r>
              <a:rPr lang="fr-FR" b="1" dirty="0" err="1" smtClean="0"/>
              <a:t>CHAlpha</a:t>
            </a:r>
            <a:r>
              <a:rPr lang="fr-FR" b="1" dirty="0" smtClean="0"/>
              <a:t>)</a:t>
            </a: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04688"/>
              </p:ext>
            </p:extLst>
          </p:nvPr>
        </p:nvGraphicFramePr>
        <p:xfrm>
          <a:off x="323528" y="1988840"/>
          <a:ext cx="85680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095736"/>
                <a:gridCol w="30960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Caractéristiques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CHSN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CHAlpha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Salle d’op.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Nb Interventions</a:t>
                      </a:r>
                      <a:r>
                        <a:rPr lang="fr-FR" baseline="0" dirty="0" smtClean="0"/>
                        <a:t> /an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27 752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21 042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Nb Interventions / salle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1 403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1 207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Population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127 000 habitants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205 000 habitants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Equipes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1 chef de bloc opératoire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2 cadres de blocs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1 logisticien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1 Chef de bloc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3 Cadres de bloc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1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Gestionnaire de l’arsenal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fr-FR" dirty="0" smtClean="0"/>
                        <a:t>5 Gestionnaires des commandes DM/DMI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67545" y="5478323"/>
            <a:ext cx="84969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Remarques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/>
              <a:t>U</a:t>
            </a:r>
            <a:r>
              <a:rPr lang="fr-FR" sz="1600" dirty="0" smtClean="0"/>
              <a:t>ne </a:t>
            </a:r>
            <a:r>
              <a:rPr lang="fr-FR" sz="1600" dirty="0"/>
              <a:t>seule polyclinique en "concurrence" </a:t>
            </a:r>
            <a:endParaRPr lang="fr-FR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/>
              <a:t>Par la seule </a:t>
            </a:r>
            <a:r>
              <a:rPr lang="fr-FR" sz="1600" dirty="0"/>
              <a:t>la présence d'un coordonnateur logistique central </a:t>
            </a:r>
            <a:r>
              <a:rPr lang="fr-FR" sz="1600" dirty="0" smtClean="0"/>
              <a:t> → 14</a:t>
            </a:r>
            <a:r>
              <a:rPr lang="fr-FR" sz="1600" dirty="0"/>
              <a:t>% d'opérations par </a:t>
            </a:r>
            <a:r>
              <a:rPr lang="fr-FR" sz="1600" dirty="0" smtClean="0"/>
              <a:t>salle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40046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Logistique de bloc ou bloc logistique ?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8</a:t>
            </a:fld>
            <a:endParaRPr lang="fr-FR"/>
          </a:p>
        </p:txBody>
      </p:sp>
      <p:sp>
        <p:nvSpPr>
          <p:cNvPr id="46" name="Flèche droite 1"/>
          <p:cNvSpPr>
            <a:spLocks noChangeArrowheads="1"/>
          </p:cNvSpPr>
          <p:nvPr/>
        </p:nvSpPr>
        <p:spPr bwMode="auto">
          <a:xfrm>
            <a:off x="1665291" y="2695444"/>
            <a:ext cx="7483475" cy="1525588"/>
          </a:xfrm>
          <a:prstGeom prst="rightArrow">
            <a:avLst>
              <a:gd name="adj1" fmla="val 50000"/>
              <a:gd name="adj2" fmla="val 50007"/>
            </a:avLst>
          </a:prstGeom>
          <a:solidFill>
            <a:srgbClr val="FFE599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800" b="1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FLUX PATIENTS</a:t>
            </a:r>
            <a:endParaRPr lang="fr-FR" altLang="fr-FR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7" name="Connecteur droit 46"/>
          <p:cNvCxnSpPr>
            <a:endCxn id="48" idx="3"/>
          </p:cNvCxnSpPr>
          <p:nvPr/>
        </p:nvCxnSpPr>
        <p:spPr>
          <a:xfrm flipH="1" flipV="1">
            <a:off x="1416054" y="2650286"/>
            <a:ext cx="282574" cy="372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 de texte 2"/>
          <p:cNvSpPr txBox="1">
            <a:spLocks noChangeArrowheads="1"/>
          </p:cNvSpPr>
          <p:nvPr/>
        </p:nvSpPr>
        <p:spPr bwMode="auto">
          <a:xfrm>
            <a:off x="3" y="2380286"/>
            <a:ext cx="1416051" cy="5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Entrées en urgences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3" y="4042395"/>
            <a:ext cx="1416052" cy="54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Entrées programmées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1896052" y="2715343"/>
            <a:ext cx="1067955" cy="2815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Anesthésie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3813225" y="2715343"/>
            <a:ext cx="479425" cy="250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Bloc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5220072" y="2708920"/>
            <a:ext cx="744537" cy="265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Réveil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Rectangle 294"/>
          <p:cNvSpPr>
            <a:spLocks noChangeArrowheads="1"/>
          </p:cNvSpPr>
          <p:nvPr/>
        </p:nvSpPr>
        <p:spPr bwMode="auto">
          <a:xfrm>
            <a:off x="1865632" y="3875578"/>
            <a:ext cx="1128797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Stock matériel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295"/>
          <p:cNvSpPr>
            <a:spLocks noChangeArrowheads="1"/>
          </p:cNvSpPr>
          <p:nvPr/>
        </p:nvSpPr>
        <p:spPr bwMode="auto">
          <a:xfrm>
            <a:off x="3367137" y="3875578"/>
            <a:ext cx="13716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Stock DM, DMI, ancillaires 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296"/>
          <p:cNvSpPr>
            <a:spLocks noChangeArrowheads="1"/>
          </p:cNvSpPr>
          <p:nvPr/>
        </p:nvSpPr>
        <p:spPr bwMode="auto">
          <a:xfrm>
            <a:off x="4856584" y="3875578"/>
            <a:ext cx="1371600" cy="46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Médicaments 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Ellipse 4"/>
          <p:cNvSpPr>
            <a:spLocks noChangeArrowheads="1"/>
          </p:cNvSpPr>
          <p:nvPr/>
        </p:nvSpPr>
        <p:spPr bwMode="auto">
          <a:xfrm>
            <a:off x="3370312" y="4653080"/>
            <a:ext cx="1440000" cy="613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Stérilisation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Flèche vers le haut 56"/>
          <p:cNvSpPr/>
          <p:nvPr/>
        </p:nvSpPr>
        <p:spPr>
          <a:xfrm>
            <a:off x="2268250" y="4378903"/>
            <a:ext cx="287020" cy="191135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58" name="Flèche vers le haut 57"/>
          <p:cNvSpPr/>
          <p:nvPr/>
        </p:nvSpPr>
        <p:spPr>
          <a:xfrm>
            <a:off x="3909427" y="4378903"/>
            <a:ext cx="287020" cy="191135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59" name="Flèche vers le haut 58"/>
          <p:cNvSpPr/>
          <p:nvPr/>
        </p:nvSpPr>
        <p:spPr>
          <a:xfrm>
            <a:off x="5364090" y="4378903"/>
            <a:ext cx="287020" cy="191135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60" name="Ellipse 22"/>
          <p:cNvSpPr>
            <a:spLocks noChangeArrowheads="1"/>
          </p:cNvSpPr>
          <p:nvPr/>
        </p:nvSpPr>
        <p:spPr bwMode="auto">
          <a:xfrm>
            <a:off x="2915818" y="5661248"/>
            <a:ext cx="2166938" cy="74798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Biomédical, Service Technique, Pharmacie</a:t>
            </a:r>
            <a:endParaRPr lang="fr-FR" altLang="fr-FR" sz="400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665293" y="2664595"/>
            <a:ext cx="45719" cy="26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227165" y="2664594"/>
            <a:ext cx="45719" cy="148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789037" y="2685876"/>
            <a:ext cx="45719" cy="148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64" name="Connecteur droit 63"/>
          <p:cNvCxnSpPr>
            <a:endCxn id="49" idx="3"/>
          </p:cNvCxnSpPr>
          <p:nvPr/>
        </p:nvCxnSpPr>
        <p:spPr>
          <a:xfrm flipH="1">
            <a:off x="1416055" y="3838489"/>
            <a:ext cx="272098" cy="473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6350909" y="2637457"/>
            <a:ext cx="45719" cy="26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white"/>
              </a:solidFill>
            </a:endParaRPr>
          </a:p>
        </p:txBody>
      </p:sp>
      <p:sp>
        <p:nvSpPr>
          <p:cNvPr id="66" name="Accolade fermante 65"/>
          <p:cNvSpPr/>
          <p:nvPr/>
        </p:nvSpPr>
        <p:spPr>
          <a:xfrm rot="5400000">
            <a:off x="3874126" y="3092318"/>
            <a:ext cx="267948" cy="4685617"/>
          </a:xfrm>
          <a:prstGeom prst="rightBrace">
            <a:avLst>
              <a:gd name="adj1" fmla="val 7972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black"/>
              </a:solidFill>
            </a:endParaRPr>
          </a:p>
        </p:txBody>
      </p:sp>
      <p:sp>
        <p:nvSpPr>
          <p:cNvPr id="67" name="Ellipse 4"/>
          <p:cNvSpPr>
            <a:spLocks noChangeArrowheads="1"/>
          </p:cNvSpPr>
          <p:nvPr/>
        </p:nvSpPr>
        <p:spPr bwMode="auto">
          <a:xfrm>
            <a:off x="1747405" y="4655813"/>
            <a:ext cx="1440000" cy="61307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</p:spPr>
        <p:txBody>
          <a:bodyPr vert="horz" wrap="square" lIns="0" tIns="34290" rIns="0" bIns="34290" numCol="1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Blanchisserie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à coins arrondis 67"/>
          <p:cNvSpPr/>
          <p:nvPr/>
        </p:nvSpPr>
        <p:spPr>
          <a:xfrm>
            <a:off x="1816511" y="2060848"/>
            <a:ext cx="1296144" cy="50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fr-FR" altLang="fr-FR" sz="14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Anesthésiste</a:t>
            </a:r>
            <a:endParaRPr lang="fr-FR" sz="1400" dirty="0">
              <a:solidFill>
                <a:prstClr val="white"/>
              </a:solidFill>
            </a:endParaRPr>
          </a:p>
        </p:txBody>
      </p:sp>
      <p:sp>
        <p:nvSpPr>
          <p:cNvPr id="69" name="Rectangle à coins arrondis 68"/>
          <p:cNvSpPr/>
          <p:nvPr/>
        </p:nvSpPr>
        <p:spPr>
          <a:xfrm>
            <a:off x="3404865" y="2060848"/>
            <a:ext cx="1296144" cy="50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Chirurgien/</a:t>
            </a:r>
            <a:endParaRPr lang="fr-FR" altLang="fr-FR" sz="1400" dirty="0">
              <a:solidFill>
                <a:prstClr val="black"/>
              </a:solidFill>
              <a:cs typeface="Arial" pitchFamily="34" charset="0"/>
            </a:endParaRP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rPr>
              <a:t>IBODE</a:t>
            </a:r>
            <a:endParaRPr lang="fr-FR" altLang="fr-FR" sz="1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0" name="Rectangle à coins arrondis 69"/>
          <p:cNvSpPr/>
          <p:nvPr/>
        </p:nvSpPr>
        <p:spPr>
          <a:xfrm>
            <a:off x="4932040" y="2060848"/>
            <a:ext cx="1296144" cy="50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fr-FR" altLang="fr-FR" sz="1400" dirty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IBODE</a:t>
            </a:r>
            <a:endParaRPr lang="fr-FR" sz="1400" dirty="0">
              <a:solidFill>
                <a:prstClr val="white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358180" y="2874675"/>
            <a:ext cx="810491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fr-FR" sz="1200" dirty="0"/>
              <a:t>5 550</a:t>
            </a:r>
            <a:endParaRPr lang="fr-FR" sz="1200" dirty="0"/>
          </a:p>
        </p:txBody>
      </p:sp>
      <p:sp>
        <p:nvSpPr>
          <p:cNvPr id="73" name="ZoneTexte 72"/>
          <p:cNvSpPr txBox="1"/>
          <p:nvPr/>
        </p:nvSpPr>
        <p:spPr>
          <a:xfrm>
            <a:off x="395526" y="3838489"/>
            <a:ext cx="73580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fr-FR" sz="1200" dirty="0"/>
              <a:t>15 162</a:t>
            </a:r>
            <a:endParaRPr lang="fr-FR" sz="1200" dirty="0"/>
          </a:p>
        </p:txBody>
      </p:sp>
      <p:sp>
        <p:nvSpPr>
          <p:cNvPr id="76" name="Text Box 22"/>
          <p:cNvSpPr txBox="1">
            <a:spLocks noChangeArrowheads="1"/>
          </p:cNvSpPr>
          <p:nvPr/>
        </p:nvSpPr>
        <p:spPr bwMode="auto">
          <a:xfrm>
            <a:off x="6923807" y="2723563"/>
            <a:ext cx="744537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Sortie</a:t>
            </a:r>
            <a:endParaRPr lang="fr-FR" altLang="fr-FR" sz="4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Rectangle à coins arrondis 76"/>
          <p:cNvSpPr/>
          <p:nvPr/>
        </p:nvSpPr>
        <p:spPr>
          <a:xfrm>
            <a:off x="2952793" y="1232800"/>
            <a:ext cx="4156075" cy="39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Chef de Bloc / </a:t>
            </a:r>
            <a:r>
              <a:rPr lang="fr-FR" altLang="fr-FR" sz="14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Cadre </a:t>
            </a:r>
            <a:r>
              <a:rPr lang="fr-FR" altLang="fr-FR" sz="14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fr-FR" sz="140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supérieur </a:t>
            </a:r>
            <a:r>
              <a:rPr lang="fr-FR" altLang="fr-FR" sz="1400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de Pôle</a:t>
            </a:r>
            <a:endParaRPr lang="fr-FR" alt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Accolade fermante 77"/>
          <p:cNvSpPr/>
          <p:nvPr/>
        </p:nvSpPr>
        <p:spPr>
          <a:xfrm rot="16200000">
            <a:off x="4846841" y="-1480743"/>
            <a:ext cx="360039" cy="6723139"/>
          </a:xfrm>
          <a:prstGeom prst="rightBrace">
            <a:avLst>
              <a:gd name="adj1" fmla="val 729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fr-FR">
              <a:solidFill>
                <a:prstClr val="black"/>
              </a:solidFill>
            </a:endParaRPr>
          </a:p>
        </p:txBody>
      </p:sp>
      <p:sp>
        <p:nvSpPr>
          <p:cNvPr id="80" name="Accolade fermante 79"/>
          <p:cNvSpPr/>
          <p:nvPr/>
        </p:nvSpPr>
        <p:spPr>
          <a:xfrm>
            <a:off x="6660232" y="3933056"/>
            <a:ext cx="185061" cy="2069793"/>
          </a:xfrm>
          <a:prstGeom prst="rightBrace">
            <a:avLst>
              <a:gd name="adj1" fmla="val 86421"/>
              <a:gd name="adj2" fmla="val 50000"/>
            </a:avLst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948264" y="4715952"/>
            <a:ext cx="1296144" cy="504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r>
              <a:rPr lang="fr-FR" altLang="fr-FR" sz="14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Logisticien de blocs</a:t>
            </a:r>
            <a:endParaRPr lang="fr-FR" sz="1400" dirty="0">
              <a:solidFill>
                <a:prstClr val="white"/>
              </a:solidFill>
            </a:endParaRPr>
          </a:p>
        </p:txBody>
      </p:sp>
      <p:sp>
        <p:nvSpPr>
          <p:cNvPr id="82" name="Rectangle à coins arrondis 81"/>
          <p:cNvSpPr/>
          <p:nvPr/>
        </p:nvSpPr>
        <p:spPr>
          <a:xfrm>
            <a:off x="562970" y="5733256"/>
            <a:ext cx="1978268" cy="576064"/>
          </a:xfrm>
          <a:prstGeom prst="wedgeRoundRectCallout">
            <a:avLst>
              <a:gd name="adj1" fmla="val 75036"/>
              <a:gd name="adj2" fmla="val 13084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 interlocuteur unique indispensable </a:t>
            </a:r>
            <a:r>
              <a:rPr lang="fr-FR" sz="1400" i="1" dirty="0">
                <a:solidFill>
                  <a:prstClr val="black"/>
                </a:solidFill>
              </a:rPr>
              <a:t>»</a:t>
            </a:r>
            <a:endParaRPr lang="fr-FR" sz="1400" i="1" dirty="0">
              <a:solidFill>
                <a:prstClr val="black"/>
              </a:solidFill>
            </a:endParaRPr>
          </a:p>
        </p:txBody>
      </p:sp>
      <p:sp>
        <p:nvSpPr>
          <p:cNvPr id="83" name="Rectangle à coins arrondis 82"/>
          <p:cNvSpPr/>
          <p:nvPr/>
        </p:nvSpPr>
        <p:spPr>
          <a:xfrm>
            <a:off x="5607518" y="5949280"/>
            <a:ext cx="2276850" cy="373994"/>
          </a:xfrm>
          <a:prstGeom prst="wedgeRoundRectCallout">
            <a:avLst>
              <a:gd name="adj1" fmla="val -78841"/>
              <a:gd name="adj2" fmla="val 90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Une continuité du circuit » </a:t>
            </a:r>
          </a:p>
        </p:txBody>
      </p:sp>
      <p:sp>
        <p:nvSpPr>
          <p:cNvPr id="84" name="Rectangle à coins arrondis 83"/>
          <p:cNvSpPr/>
          <p:nvPr/>
        </p:nvSpPr>
        <p:spPr>
          <a:xfrm>
            <a:off x="5247943" y="4973449"/>
            <a:ext cx="1412289" cy="903823"/>
          </a:xfrm>
          <a:prstGeom prst="wedgeRoundRectCallout">
            <a:avLst>
              <a:gd name="adj1" fmla="val -73961"/>
              <a:gd name="adj2" fmla="val 50652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Une ambiance de travail moins </a:t>
            </a:r>
            <a:r>
              <a:rPr lang="fr-FR" sz="1400" i="1" dirty="0">
                <a:solidFill>
                  <a:prstClr val="black"/>
                </a:solidFill>
              </a:rPr>
              <a:t>stressante »</a:t>
            </a:r>
            <a:endParaRPr lang="fr-FR" sz="1400" i="1" dirty="0">
              <a:solidFill>
                <a:prstClr val="black"/>
              </a:solidFill>
            </a:endParaRPr>
          </a:p>
        </p:txBody>
      </p:sp>
      <p:sp>
        <p:nvSpPr>
          <p:cNvPr id="85" name="Rectangle à coins arrondis 84"/>
          <p:cNvSpPr/>
          <p:nvPr/>
        </p:nvSpPr>
        <p:spPr>
          <a:xfrm>
            <a:off x="170744" y="5085184"/>
            <a:ext cx="1995854" cy="556380"/>
          </a:xfrm>
          <a:prstGeom prst="wedgeRoundRectCallout">
            <a:avLst>
              <a:gd name="adj1" fmla="val 96086"/>
              <a:gd name="adj2" fmla="val 91365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 suivi complet avec une traçabilité </a:t>
            </a:r>
            <a:r>
              <a:rPr lang="fr-FR" sz="1400" i="1" dirty="0">
                <a:solidFill>
                  <a:prstClr val="black"/>
                </a:solidFill>
              </a:rPr>
              <a:t>»</a:t>
            </a:r>
            <a:endParaRPr lang="fr-FR" sz="1400" i="1" dirty="0">
              <a:solidFill>
                <a:prstClr val="black"/>
              </a:solidFill>
            </a:endParaRPr>
          </a:p>
        </p:txBody>
      </p:sp>
      <p:sp>
        <p:nvSpPr>
          <p:cNvPr id="86" name="Rectangle à coins arrondis 85"/>
          <p:cNvSpPr/>
          <p:nvPr/>
        </p:nvSpPr>
        <p:spPr>
          <a:xfrm>
            <a:off x="919964" y="5304856"/>
            <a:ext cx="1995854" cy="572416"/>
          </a:xfrm>
          <a:prstGeom prst="wedgeRoundRectCallout">
            <a:avLst>
              <a:gd name="adj1" fmla="val 82153"/>
              <a:gd name="adj2" fmla="val -78341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Des équipes formées et informées </a:t>
            </a:r>
            <a:r>
              <a:rPr lang="fr-FR" sz="1400" i="1" dirty="0">
                <a:solidFill>
                  <a:prstClr val="black"/>
                </a:solidFill>
              </a:rPr>
              <a:t>»</a:t>
            </a:r>
            <a:endParaRPr lang="fr-FR" sz="1400" i="1" dirty="0">
              <a:solidFill>
                <a:prstClr val="black"/>
              </a:solidFill>
            </a:endParaRPr>
          </a:p>
        </p:txBody>
      </p:sp>
      <p:sp>
        <p:nvSpPr>
          <p:cNvPr id="87" name="Rectangle à coins arrondis 86"/>
          <p:cNvSpPr/>
          <p:nvPr/>
        </p:nvSpPr>
        <p:spPr>
          <a:xfrm>
            <a:off x="1795297" y="4059210"/>
            <a:ext cx="1454727" cy="521918"/>
          </a:xfrm>
          <a:prstGeom prst="wedgeRoundRectCallout">
            <a:avLst>
              <a:gd name="adj1" fmla="val 64842"/>
              <a:gd name="adj2" fmla="val 100579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 lien avec les fournisseurs </a:t>
            </a:r>
            <a:r>
              <a:rPr lang="fr-FR" sz="1400" i="1" dirty="0">
                <a:solidFill>
                  <a:prstClr val="black"/>
                </a:solidFill>
              </a:rPr>
              <a:t>»</a:t>
            </a:r>
            <a:endParaRPr lang="fr-FR" sz="1400" i="1" dirty="0">
              <a:solidFill>
                <a:prstClr val="black"/>
              </a:solidFill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458407" y="1237169"/>
            <a:ext cx="2385401" cy="559762"/>
          </a:xfrm>
          <a:prstGeom prst="wedgeRoundRectCallout">
            <a:avLst>
              <a:gd name="adj1" fmla="val 75814"/>
              <a:gd name="adj2" fmla="val 117415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On se focalise uniquement sur nos actes techniques »</a:t>
            </a:r>
          </a:p>
        </p:txBody>
      </p:sp>
      <p:sp>
        <p:nvSpPr>
          <p:cNvPr id="89" name="Rectangle à coins arrondis 88"/>
          <p:cNvSpPr/>
          <p:nvPr/>
        </p:nvSpPr>
        <p:spPr>
          <a:xfrm>
            <a:off x="6700215" y="1880826"/>
            <a:ext cx="2087316" cy="432022"/>
          </a:xfrm>
          <a:prstGeom prst="wedgeRoundRectCallout">
            <a:avLst>
              <a:gd name="adj1" fmla="val -81733"/>
              <a:gd name="adj2" fmla="val 43279"/>
              <a:gd name="adj3" fmla="val 16667"/>
            </a:avLst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</a:t>
            </a:r>
            <a:r>
              <a:rPr lang="fr-FR" sz="1400" i="1" dirty="0">
                <a:solidFill>
                  <a:prstClr val="black"/>
                </a:solidFill>
              </a:rPr>
              <a:t>C’est un gain de temps </a:t>
            </a:r>
            <a:r>
              <a:rPr lang="fr-FR" sz="1400" i="1" dirty="0">
                <a:solidFill>
                  <a:prstClr val="black"/>
                </a:solidFill>
              </a:rPr>
              <a:t>»</a:t>
            </a:r>
          </a:p>
        </p:txBody>
      </p:sp>
      <p:sp>
        <p:nvSpPr>
          <p:cNvPr id="90" name="Rectangle à coins arrondis 89"/>
          <p:cNvSpPr/>
          <p:nvPr/>
        </p:nvSpPr>
        <p:spPr>
          <a:xfrm>
            <a:off x="6963704" y="981692"/>
            <a:ext cx="2136074" cy="359076"/>
          </a:xfrm>
          <a:prstGeom prst="wedgeRoundRectCallout">
            <a:avLst>
              <a:gd name="adj1" fmla="val -69276"/>
              <a:gd name="adj2" fmla="val 62622"/>
              <a:gd name="adj3" fmla="val 1666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 Un poste trop coûteux »</a:t>
            </a:r>
          </a:p>
        </p:txBody>
      </p:sp>
      <p:sp>
        <p:nvSpPr>
          <p:cNvPr id="91" name="Rectangle à coins arrondis 90"/>
          <p:cNvSpPr/>
          <p:nvPr/>
        </p:nvSpPr>
        <p:spPr>
          <a:xfrm>
            <a:off x="4067944" y="1849421"/>
            <a:ext cx="1970859" cy="499459"/>
          </a:xfrm>
          <a:prstGeom prst="wedgeRoundRectCallout">
            <a:avLst>
              <a:gd name="adj1" fmla="val -43994"/>
              <a:gd name="adj2" fmla="val -100427"/>
              <a:gd name="adj3" fmla="val 16667"/>
            </a:avLst>
          </a:prstGeom>
          <a:ln w="28575"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r>
              <a:rPr lang="fr-FR" sz="1400" i="1" dirty="0">
                <a:solidFill>
                  <a:prstClr val="black"/>
                </a:solidFill>
              </a:rPr>
              <a:t>« Il faut accepter de voir autrement »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6963705" y="5406398"/>
            <a:ext cx="19287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Economies constatées dès la première année : </a:t>
            </a:r>
            <a:r>
              <a:rPr lang="fr-FR" sz="1400" b="1" dirty="0" smtClean="0"/>
              <a:t>178 000€</a:t>
            </a:r>
            <a:endParaRPr lang="fr-FR" sz="1400" b="1" dirty="0"/>
          </a:p>
        </p:txBody>
      </p:sp>
    </p:spTree>
    <p:extLst>
      <p:ext uri="{BB962C8B-B14F-4D97-AF65-F5344CB8AC3E}">
        <p14:creationId xmlns:p14="http://schemas.microsoft.com/office/powerpoint/2010/main" val="61030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3" grpId="1" animBg="1"/>
      <p:bldP spid="84" grpId="0" animBg="1"/>
      <p:bldP spid="85" grpId="0" animBg="1"/>
      <p:bldP spid="86" grpId="0" animBg="1"/>
      <p:bldP spid="86" grpId="1" animBg="1"/>
      <p:bldP spid="87" grpId="0" animBg="1"/>
      <p:bldP spid="87" grpId="1" animBg="1"/>
      <p:bldP spid="88" grpId="0" animBg="1"/>
      <p:bldP spid="89" grpId="0" animBg="1"/>
      <p:bldP spid="89" grpId="1" animBg="1"/>
      <p:bldP spid="90" grpId="0" animBg="1"/>
      <p:bldP spid="91" grpId="0" animBg="1"/>
      <p:bldP spid="91" grpId="1" animBg="1"/>
      <p:bldP spid="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CNRIUT 6 et7 juin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7979A-E2CC-48C3-9F0A-85E0B608637A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apports du rôle de logisticien de bloc :</a:t>
            </a:r>
          </a:p>
          <a:p>
            <a:pPr lvl="1"/>
            <a:r>
              <a:rPr lang="fr-FR" dirty="0" smtClean="0"/>
              <a:t>Économies sur le matériel</a:t>
            </a:r>
          </a:p>
          <a:p>
            <a:pPr lvl="1"/>
            <a:r>
              <a:rPr lang="fr-FR" dirty="0" smtClean="0"/>
              <a:t>Accroissement de la performance de l’activité opératoire</a:t>
            </a:r>
          </a:p>
          <a:p>
            <a:pPr lvl="2"/>
            <a:r>
              <a:rPr lang="fr-FR" dirty="0" smtClean="0"/>
              <a:t>Aucune intervention annulée par défaut de matériel</a:t>
            </a:r>
          </a:p>
          <a:p>
            <a:pPr lvl="2"/>
            <a:r>
              <a:rPr lang="fr-FR" dirty="0" smtClean="0"/>
              <a:t>Aucune perte de matériel prêté ou loué</a:t>
            </a:r>
          </a:p>
          <a:p>
            <a:pPr lvl="1"/>
            <a:r>
              <a:rPr lang="fr-FR" dirty="0" smtClean="0"/>
              <a:t>Amélioration des conditions de travail</a:t>
            </a:r>
          </a:p>
          <a:p>
            <a:pPr lvl="1"/>
            <a:r>
              <a:rPr lang="fr-FR" dirty="0" smtClean="0"/>
              <a:t>Amélioration de la satisfaction des patients</a:t>
            </a:r>
          </a:p>
          <a:p>
            <a:pPr>
              <a:spcBef>
                <a:spcPts val="1800"/>
              </a:spcBef>
            </a:pPr>
            <a:r>
              <a:rPr lang="fr-FR" dirty="0" smtClean="0"/>
              <a:t>Conditions de réussite :</a:t>
            </a:r>
          </a:p>
          <a:p>
            <a:pPr lvl="1"/>
            <a:r>
              <a:rPr lang="fr-FR" dirty="0" smtClean="0"/>
              <a:t>Une personne au fort leadership</a:t>
            </a:r>
          </a:p>
          <a:p>
            <a:pPr lvl="1"/>
            <a:r>
              <a:rPr lang="fr-FR" dirty="0" smtClean="0"/>
              <a:t>Une hiérarchie sensibilisée</a:t>
            </a:r>
          </a:p>
          <a:p>
            <a:pPr lvl="1"/>
            <a:r>
              <a:rPr lang="fr-FR" dirty="0" smtClean="0"/>
              <a:t>Une double compétence : maitrise du domaine médical et expertise dans l’utilisation des outils et méthodes logistiques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97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389</TotalTime>
  <Words>738</Words>
  <Application>Microsoft Office PowerPoint</Application>
  <PresentationFormat>Affichage à l'écran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Origine</vt:lpstr>
      <vt:lpstr>L'infirmier qui aimait la logistique,  ou l'histoire d'une centralisation des flux dans un bloc opératoire </vt:lpstr>
      <vt:lpstr>Contexte </vt:lpstr>
      <vt:lpstr>Contexte </vt:lpstr>
      <vt:lpstr>La logistique hospitalière : quelques éléments</vt:lpstr>
      <vt:lpstr>La logistique hospitalière : quelques éléments</vt:lpstr>
      <vt:lpstr>Logistique de bloc ou bloc logistique ?</vt:lpstr>
      <vt:lpstr>Logistique de bloc ou bloc logistique ?</vt:lpstr>
      <vt:lpstr>Logistique de bloc ou bloc logistique ?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L'infirmier qui aimait la logistique,  ou l'histoire d'une centralisation des flux dans un bloc opératoire</dc:title>
  <dc:creator>Virginie André</dc:creator>
  <cp:lastModifiedBy>andre-v</cp:lastModifiedBy>
  <cp:revision>26</cp:revision>
  <dcterms:created xsi:type="dcterms:W3CDTF">2019-06-01T08:15:43Z</dcterms:created>
  <dcterms:modified xsi:type="dcterms:W3CDTF">2019-06-02T13:51:32Z</dcterms:modified>
</cp:coreProperties>
</file>