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7" r:id="rId6"/>
    <p:sldId id="278" r:id="rId7"/>
    <p:sldId id="27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82" r:id="rId19"/>
    <p:sldId id="284" r:id="rId20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90ED782-51B5-4715-BF68-378CD8BB265B}" type="datetimeFigureOut">
              <a:rPr lang="fr-FR" smtClean="0"/>
              <a:t>01/06/2019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AADF00B-17A4-4B35-960A-78291D26B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69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F00B-17A4-4B35-960A-78291D26B81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7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F00B-17A4-4B35-960A-78291D26B81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37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F00B-17A4-4B35-960A-78291D26B81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85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7904-4BAB-401A-A039-930CF7BC5615}" type="datetime1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E40-F12C-4247-8D51-B647BF045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6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1C30-D3D9-41E5-95F4-F5D6574590CF}" type="datetime1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E40-F12C-4247-8D51-B647BF045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77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5A0C-C85C-462D-8D04-C4676EFB11E5}" type="datetime1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E40-F12C-4247-8D51-B647BF045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87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83D2-3C57-4873-BD10-C6DC87A19A68}" type="datetime1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E40-F12C-4247-8D51-B647BF045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8436-D9B7-452C-905A-196BEBE27098}" type="datetime1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E40-F12C-4247-8D51-B647BF045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64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7A79-C546-42F6-BA97-B00D28BADD93}" type="datetime1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E40-F12C-4247-8D51-B647BF045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38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A074-1F59-4407-B476-8F911533FD4A}" type="datetime1">
              <a:rPr lang="fr-FR" smtClean="0"/>
              <a:t>01/06/2019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E40-F12C-4247-8D51-B647BF045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68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E324-D5E5-49E6-A879-512AFC5C2417}" type="datetime1">
              <a:rPr lang="fr-FR" smtClean="0"/>
              <a:t>01/06/2019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E40-F12C-4247-8D51-B647BF045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9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AC96-95AE-4757-A2EA-BEDA5D0C0E89}" type="datetime1">
              <a:rPr lang="fr-FR" smtClean="0"/>
              <a:t>01/06/2019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E40-F12C-4247-8D51-B647BF045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85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A8F2-80D0-4E08-85AC-678549E37863}" type="datetime1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E40-F12C-4247-8D51-B647BF045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45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C5F59-1439-497B-ADFB-54C2C7CF56D5}" type="datetime1">
              <a:rPr lang="fr-FR" smtClean="0"/>
              <a:t>01/06/2019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9E40-F12C-4247-8D51-B647BF045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40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98A7-C979-4029-B26B-531370CDBAF0}" type="datetime1">
              <a:rPr lang="fr-FR" smtClean="0"/>
              <a:t>01/06/2019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9E40-F12C-4247-8D51-B647BF045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34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1712" y="3150892"/>
            <a:ext cx="9144000" cy="2600479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600" b="1" dirty="0"/>
              <a:t>De l’image de marque à l’image de la marque : </a:t>
            </a:r>
            <a:br>
              <a:rPr lang="fr-FR" sz="3600" b="1" dirty="0"/>
            </a:br>
            <a:r>
              <a:rPr lang="fr-FR" sz="3600" b="1" dirty="0"/>
              <a:t>marketing horloger de luxe et réseaux sociaux</a:t>
            </a:r>
            <a:br>
              <a:rPr lang="fr-FR" sz="3600" b="1" dirty="0"/>
            </a:br>
            <a:r>
              <a:rPr lang="fr-FR" sz="3200" b="1" dirty="0"/>
              <a:t> 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2800" dirty="0"/>
              <a:t>Magali BIGEY</a:t>
            </a:r>
            <a:br>
              <a:rPr lang="fr-FR" sz="2800" dirty="0"/>
            </a:br>
            <a:r>
              <a:rPr lang="fr-FR" sz="2800" dirty="0"/>
              <a:t>Maître de Conférences / Université de Franche-Comté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79" y="-4782"/>
            <a:ext cx="12204879" cy="29025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068" y="5751371"/>
            <a:ext cx="1991932" cy="11066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3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61926"/>
            <a:ext cx="9580808" cy="1325563"/>
          </a:xfrm>
        </p:spPr>
        <p:txBody>
          <a:bodyPr/>
          <a:lstStyle/>
          <a:p>
            <a:r>
              <a:rPr lang="fr-FR" dirty="0" err="1" smtClean="0"/>
              <a:t>Breitling</a:t>
            </a:r>
            <a:r>
              <a:rPr lang="fr-FR" dirty="0" smtClean="0"/>
              <a:t> : à l’ombre de James Bond (bis)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022" y="2798424"/>
            <a:ext cx="9839325" cy="348615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10022" y="1687489"/>
            <a:ext cx="9176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Le hashtag #</a:t>
            </a:r>
            <a:r>
              <a:rPr lang="fr-FR" sz="2000" dirty="0" err="1" smtClean="0"/>
              <a:t>SquadOnAMission</a:t>
            </a:r>
            <a:r>
              <a:rPr lang="fr-FR" sz="2000" dirty="0" smtClean="0"/>
              <a:t> célèbre l’esprit collectif et lui donne une personnalité : </a:t>
            </a:r>
          </a:p>
          <a:p>
            <a:r>
              <a:rPr lang="fr-FR" sz="2000" dirty="0" smtClean="0"/>
              <a:t>influenceurs encore, glamour et image sexy, le petit côté Bond à nouveau.</a:t>
            </a: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95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55177"/>
            <a:ext cx="10005811" cy="1325563"/>
          </a:xfrm>
        </p:spPr>
        <p:txBody>
          <a:bodyPr/>
          <a:lstStyle/>
          <a:p>
            <a:r>
              <a:rPr lang="fr-FR" dirty="0" smtClean="0"/>
              <a:t>Tag </a:t>
            </a:r>
            <a:r>
              <a:rPr lang="fr-FR" dirty="0" err="1" smtClean="0"/>
              <a:t>Heuer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095" y="2496939"/>
            <a:ext cx="9763125" cy="35433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21226" y="1847356"/>
            <a:ext cx="325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Le produit avant tout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24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31787"/>
            <a:ext cx="10106025" cy="1325563"/>
          </a:xfrm>
        </p:spPr>
        <p:txBody>
          <a:bodyPr/>
          <a:lstStyle/>
          <a:p>
            <a:r>
              <a:rPr lang="fr-FR" dirty="0" smtClean="0"/>
              <a:t>Breguet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0638" y="1779587"/>
            <a:ext cx="10515600" cy="4351338"/>
          </a:xfrm>
        </p:spPr>
        <p:txBody>
          <a:bodyPr/>
          <a:lstStyle/>
          <a:p>
            <a:r>
              <a:rPr lang="fr-FR" dirty="0" smtClean="0"/>
              <a:t>Le produit archétypal représenté par un mécanisme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2409825"/>
            <a:ext cx="9696450" cy="34956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0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93699"/>
            <a:ext cx="10110787" cy="1325563"/>
          </a:xfrm>
        </p:spPr>
        <p:txBody>
          <a:bodyPr/>
          <a:lstStyle/>
          <a:p>
            <a:r>
              <a:rPr lang="fr-FR" dirty="0" smtClean="0"/>
              <a:t>Rolex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3019" y="1805781"/>
            <a:ext cx="10515600" cy="4351338"/>
          </a:xfrm>
        </p:spPr>
        <p:txBody>
          <a:bodyPr/>
          <a:lstStyle/>
          <a:p>
            <a:r>
              <a:rPr lang="fr-FR" dirty="0" smtClean="0"/>
              <a:t>Le personnage au service du produit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30" y="2484616"/>
            <a:ext cx="9705975" cy="34861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7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65124"/>
            <a:ext cx="10515600" cy="1325563"/>
          </a:xfrm>
        </p:spPr>
        <p:txBody>
          <a:bodyPr/>
          <a:lstStyle/>
          <a:p>
            <a:r>
              <a:rPr lang="fr-FR" dirty="0" smtClean="0"/>
              <a:t>Les commentaires de l’expérience client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118" y="1481931"/>
            <a:ext cx="3676650" cy="2302548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038600" y="2898881"/>
            <a:ext cx="69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Rolex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836" y="1374654"/>
            <a:ext cx="4562475" cy="48196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50" y="3268213"/>
            <a:ext cx="4514850" cy="13811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62741"/>
            <a:ext cx="10515600" cy="1325563"/>
          </a:xfrm>
        </p:spPr>
        <p:txBody>
          <a:bodyPr/>
          <a:lstStyle/>
          <a:p>
            <a:r>
              <a:rPr lang="fr-FR" dirty="0" smtClean="0"/>
              <a:t>Les commentaires de l’attachement à la marque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37" y="1746644"/>
            <a:ext cx="4800600" cy="424815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87" y="3016251"/>
            <a:ext cx="3457575" cy="400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287" y="4277519"/>
            <a:ext cx="2447925" cy="4000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469" y="4735909"/>
            <a:ext cx="2771775" cy="1562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649" y="1120377"/>
            <a:ext cx="4800600" cy="47053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345" y="1688304"/>
            <a:ext cx="4076700" cy="4762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7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93183"/>
            <a:ext cx="10515600" cy="1325563"/>
          </a:xfrm>
        </p:spPr>
        <p:txBody>
          <a:bodyPr/>
          <a:lstStyle/>
          <a:p>
            <a:r>
              <a:rPr lang="fr-FR" dirty="0" smtClean="0"/>
              <a:t>Les commentaires de l’identification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6011" y="4914900"/>
            <a:ext cx="4600575" cy="14573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024851" y="6354246"/>
            <a:ext cx="8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Omega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421347"/>
            <a:ext cx="4514850" cy="28670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508" y="1967726"/>
            <a:ext cx="4152900" cy="30575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14900" y="4914900"/>
            <a:ext cx="9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Breitling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2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20675"/>
            <a:ext cx="10515600" cy="1325563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5425" y="1825625"/>
            <a:ext cx="10515600" cy="4351338"/>
          </a:xfrm>
        </p:spPr>
        <p:txBody>
          <a:bodyPr/>
          <a:lstStyle/>
          <a:p>
            <a:r>
              <a:rPr lang="fr-FR" dirty="0" smtClean="0"/>
              <a:t>Efficacité et performance, visibilité et communication</a:t>
            </a:r>
          </a:p>
          <a:p>
            <a:endParaRPr lang="fr-FR" dirty="0"/>
          </a:p>
          <a:p>
            <a:r>
              <a:rPr lang="fr-FR" dirty="0" smtClean="0"/>
              <a:t>Mais </a:t>
            </a:r>
            <a:r>
              <a:rPr lang="fr-FR" dirty="0"/>
              <a:t>é</a:t>
            </a:r>
            <a:r>
              <a:rPr lang="fr-FR" dirty="0" smtClean="0"/>
              <a:t>cueil du web affectif…</a:t>
            </a:r>
          </a:p>
          <a:p>
            <a:endParaRPr lang="fr-FR" dirty="0"/>
          </a:p>
          <a:p>
            <a:pPr algn="ctr"/>
            <a:r>
              <a:rPr lang="fr-FR" dirty="0" smtClean="0"/>
              <a:t>Une économie numérique des émotions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Un web réagissant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8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6400" y="1847850"/>
            <a:ext cx="10515600" cy="4351338"/>
          </a:xfrm>
        </p:spPr>
        <p:txBody>
          <a:bodyPr>
            <a:normAutofit/>
          </a:bodyPr>
          <a:lstStyle/>
          <a:p>
            <a:endParaRPr lang="fr-FR" sz="5400" dirty="0" smtClean="0"/>
          </a:p>
          <a:p>
            <a:pPr marL="0" indent="0">
              <a:buNone/>
            </a:pPr>
            <a:r>
              <a:rPr lang="fr-FR" sz="5400" dirty="0" smtClean="0"/>
              <a:t>Merci de votre attention…</a:t>
            </a:r>
          </a:p>
          <a:p>
            <a:pPr marL="0" indent="0">
              <a:buNone/>
            </a:pPr>
            <a:endParaRPr lang="fr-FR" sz="5400" dirty="0"/>
          </a:p>
          <a:p>
            <a:pPr marL="0" indent="0">
              <a:buNone/>
            </a:pPr>
            <a:r>
              <a:rPr lang="fr-FR" sz="5400" dirty="0" smtClean="0"/>
              <a:t>					</a:t>
            </a:r>
            <a:r>
              <a:rPr lang="fr-FR" sz="3600" dirty="0" smtClean="0"/>
              <a:t>magali.bigey@gmail.com</a:t>
            </a:r>
          </a:p>
          <a:p>
            <a:pPr marL="0" indent="0">
              <a:buNone/>
            </a:pPr>
            <a:r>
              <a:rPr lang="fr-FR" sz="3600" dirty="0" smtClean="0"/>
              <a:t>	  @</a:t>
            </a:r>
            <a:r>
              <a:rPr lang="fr-FR" sz="3600" dirty="0" err="1" smtClean="0"/>
              <a:t>magbigey</a:t>
            </a:r>
            <a:endParaRPr lang="fr-FR" sz="3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5210641"/>
            <a:ext cx="723900" cy="7114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7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1712" y="3150892"/>
            <a:ext cx="9144000" cy="2600479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/>
              <a:t/>
            </a:r>
            <a:br>
              <a:rPr lang="fr-FR" sz="3200" b="1" dirty="0"/>
            </a:br>
            <a:r>
              <a:rPr lang="fr-FR" sz="3600" b="1" dirty="0"/>
              <a:t>De l’image de marque à l’image de la marque : </a:t>
            </a:r>
            <a:br>
              <a:rPr lang="fr-FR" sz="3600" b="1" dirty="0"/>
            </a:br>
            <a:r>
              <a:rPr lang="fr-FR" sz="3600" b="1" dirty="0"/>
              <a:t>marketing horloger de luxe et réseaux sociaux</a:t>
            </a:r>
            <a:br>
              <a:rPr lang="fr-FR" sz="3600" b="1" dirty="0"/>
            </a:br>
            <a:r>
              <a:rPr lang="fr-FR" sz="3200" b="1" dirty="0"/>
              <a:t> </a:t>
            </a:r>
            <a:br>
              <a:rPr lang="fr-FR" sz="3200" b="1" dirty="0"/>
            </a:br>
            <a:r>
              <a:rPr lang="fr-FR" sz="2800" dirty="0"/>
              <a:t>Magali BIGEY</a:t>
            </a:r>
            <a:br>
              <a:rPr lang="fr-FR" sz="2800" dirty="0"/>
            </a:br>
            <a:r>
              <a:rPr lang="fr-FR" sz="2800" dirty="0"/>
              <a:t>Maître de Conférences / Université de Franche-Comté</a:t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79" y="-4782"/>
            <a:ext cx="12204879" cy="29025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068" y="5751371"/>
            <a:ext cx="1991932" cy="11066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0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6690" y="320675"/>
            <a:ext cx="9992932" cy="1325563"/>
          </a:xfrm>
        </p:spPr>
        <p:txBody>
          <a:bodyPr/>
          <a:lstStyle/>
          <a:p>
            <a:r>
              <a:rPr lang="fr-FR" dirty="0" smtClean="0"/>
              <a:t>Le marketing 4.0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6690" y="1988958"/>
            <a:ext cx="9992932" cy="4351338"/>
          </a:xfrm>
        </p:spPr>
        <p:txBody>
          <a:bodyPr/>
          <a:lstStyle/>
          <a:p>
            <a:r>
              <a:rPr lang="fr-FR" dirty="0" smtClean="0"/>
              <a:t>L’angle du Feedback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on revient aux prémices de la communication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Sémiotique, marketing et communication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415306" y="6344186"/>
            <a:ext cx="4435699" cy="365125"/>
          </a:xfrm>
        </p:spPr>
        <p:txBody>
          <a:bodyPr/>
          <a:lstStyle/>
          <a:p>
            <a:r>
              <a:rPr lang="fr-FR" dirty="0" smtClean="0"/>
              <a:t>CNRIUT 2019 – Toulon / 6-7 juin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82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20675"/>
            <a:ext cx="9387625" cy="1325563"/>
          </a:xfrm>
        </p:spPr>
        <p:txBody>
          <a:bodyPr/>
          <a:lstStyle/>
          <a:p>
            <a:r>
              <a:rPr lang="fr-FR" dirty="0" smtClean="0"/>
              <a:t>L‘association texte-image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5425" y="1646238"/>
            <a:ext cx="9670961" cy="4351338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/>
              <a:t>porteurs sémantiques </a:t>
            </a:r>
            <a:r>
              <a:rPr lang="fr-FR" dirty="0" smtClean="0"/>
              <a:t>communicationnels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sorte de mise en abyme communicationnelle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1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20675"/>
            <a:ext cx="9567930" cy="1325563"/>
          </a:xfrm>
        </p:spPr>
        <p:txBody>
          <a:bodyPr/>
          <a:lstStyle/>
          <a:p>
            <a:r>
              <a:rPr lang="fr-FR" dirty="0" smtClean="0"/>
              <a:t>L’association texte-image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9237" y="1799867"/>
            <a:ext cx="10515600" cy="4351338"/>
          </a:xfrm>
        </p:spPr>
        <p:txBody>
          <a:bodyPr/>
          <a:lstStyle/>
          <a:p>
            <a:r>
              <a:rPr lang="fr-FR" dirty="0" smtClean="0"/>
              <a:t>Jeux de visibilités</a:t>
            </a:r>
          </a:p>
          <a:p>
            <a:r>
              <a:rPr lang="fr-FR" dirty="0" smtClean="0"/>
              <a:t>Stratégies</a:t>
            </a:r>
          </a:p>
          <a:p>
            <a:r>
              <a:rPr lang="fr-FR" dirty="0" smtClean="0"/>
              <a:t>Un codage des objets, une réification qui participe du rêve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519237" y="3531752"/>
            <a:ext cx="1051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Ce qui est en jeu c’est de permettre à la conscience de se personnaliser dans une différence. La publicité, en tant </a:t>
            </a:r>
            <a:r>
              <a:rPr lang="fr-FR" dirty="0" smtClean="0"/>
              <a:t>que </a:t>
            </a:r>
            <a:r>
              <a:rPr lang="fr-FR" dirty="0"/>
              <a:t>langage connoté, apporte toute son efficacité à ce système de codage des objets. Elle est la médiation à partir </a:t>
            </a:r>
            <a:r>
              <a:rPr lang="fr-FR" dirty="0" smtClean="0"/>
              <a:t>de </a:t>
            </a:r>
            <a:r>
              <a:rPr lang="fr-FR" dirty="0"/>
              <a:t>laquelle le système de consommation va créer l’illusion  d’une solidarité des statuts (…) 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publicité de fait excelle dans ce processus de réification (…)</a:t>
            </a:r>
          </a:p>
          <a:p>
            <a:r>
              <a:rPr lang="fr-FR" dirty="0"/>
              <a:t>Dis-moi quelle montre tu portes </a:t>
            </a:r>
          </a:p>
          <a:p>
            <a:r>
              <a:rPr lang="fr-FR" dirty="0"/>
              <a:t>	… « et je te dirai qui tu es » . » (</a:t>
            </a:r>
            <a:r>
              <a:rPr lang="fr-FR" dirty="0" err="1"/>
              <a:t>Sauvageot</a:t>
            </a:r>
            <a:r>
              <a:rPr lang="fr-FR" dirty="0"/>
              <a:t>, 1987 : 10) Publicité pour les montres Michel </a:t>
            </a:r>
            <a:r>
              <a:rPr lang="fr-FR" dirty="0" err="1"/>
              <a:t>Herbelin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7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423247"/>
            <a:ext cx="10515600" cy="1325563"/>
          </a:xfrm>
        </p:spPr>
        <p:txBody>
          <a:bodyPr/>
          <a:lstStyle/>
          <a:p>
            <a:r>
              <a:rPr lang="fr-FR" dirty="0" smtClean="0"/>
              <a:t>De l’image de marque à l’image de la marque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5425" y="181808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"</a:t>
            </a:r>
            <a:r>
              <a:rPr lang="fr-FR" dirty="0"/>
              <a:t>Tout le monde a une Rolex. Si à 50 ans on n'a pas une Rolex, c'est qu'on a quand même raté sa vie"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81800" y="3581400"/>
            <a:ext cx="4852987" cy="24010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2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413824"/>
            <a:ext cx="10515600" cy="1325563"/>
          </a:xfrm>
        </p:spPr>
        <p:txBody>
          <a:bodyPr/>
          <a:lstStyle/>
          <a:p>
            <a:r>
              <a:rPr lang="fr-FR" dirty="0" smtClean="0"/>
              <a:t>De l’image de marque à l’image de la marque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5425" y="1825625"/>
            <a:ext cx="10515600" cy="4351338"/>
          </a:xfrm>
        </p:spPr>
        <p:txBody>
          <a:bodyPr/>
          <a:lstStyle/>
          <a:p>
            <a:r>
              <a:rPr lang="fr-FR" dirty="0" smtClean="0"/>
              <a:t>"</a:t>
            </a:r>
            <a:r>
              <a:rPr lang="fr-FR" dirty="0"/>
              <a:t>Tout le monde a une Rolex. Si à 50 ans on n'a pas une Rolex, c'est qu'on a quand même raté sa vie"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5962650" y="2909888"/>
            <a:ext cx="5676900" cy="3267075"/>
            <a:chOff x="0" y="0"/>
            <a:chExt cx="5676900" cy="3267075"/>
          </a:xfrm>
        </p:grpSpPr>
        <p:grpSp>
          <p:nvGrpSpPr>
            <p:cNvPr id="7" name="Groupe 6"/>
            <p:cNvGrpSpPr/>
            <p:nvPr/>
          </p:nvGrpSpPr>
          <p:grpSpPr>
            <a:xfrm>
              <a:off x="3038475" y="85725"/>
              <a:ext cx="2638425" cy="3009900"/>
              <a:chOff x="0" y="0"/>
              <a:chExt cx="2638425" cy="3009900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638425" cy="1057275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" y="1419225"/>
                <a:ext cx="2533650" cy="1590675"/>
              </a:xfrm>
              <a:prstGeom prst="rect">
                <a:avLst/>
              </a:prstGeom>
            </p:spPr>
          </p:pic>
        </p:grp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09850" cy="3267075"/>
            </a:xfrm>
            <a:prstGeom prst="rect">
              <a:avLst/>
            </a:prstGeom>
          </p:spPr>
        </p:pic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2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65125"/>
            <a:ext cx="10515600" cy="1325563"/>
          </a:xfrm>
        </p:spPr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storytelling</a:t>
            </a:r>
            <a:r>
              <a:rPr lang="fr-FR" dirty="0" smtClean="0"/>
              <a:t> relayé sur Twitter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2027" y="1847850"/>
            <a:ext cx="3147945" cy="43513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1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34168"/>
            <a:ext cx="10515600" cy="1325563"/>
          </a:xfrm>
        </p:spPr>
        <p:txBody>
          <a:bodyPr/>
          <a:lstStyle/>
          <a:p>
            <a:r>
              <a:rPr lang="fr-FR" dirty="0" smtClean="0"/>
              <a:t>Analyse contrastive : images et marques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5425" y="1832371"/>
            <a:ext cx="10515600" cy="4351338"/>
          </a:xfrm>
        </p:spPr>
        <p:txBody>
          <a:bodyPr/>
          <a:lstStyle/>
          <a:p>
            <a:r>
              <a:rPr lang="fr-FR" dirty="0" smtClean="0"/>
              <a:t>Une communication 4.0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1843980" y="2819400"/>
            <a:ext cx="10023750" cy="2916000"/>
            <a:chOff x="0" y="0"/>
            <a:chExt cx="5762625" cy="16764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3225" y="0"/>
              <a:ext cx="2819400" cy="1666875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09875" cy="1676400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0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5425" y="320675"/>
            <a:ext cx="10515600" cy="1325563"/>
          </a:xfrm>
        </p:spPr>
        <p:txBody>
          <a:bodyPr/>
          <a:lstStyle/>
          <a:p>
            <a:r>
              <a:rPr lang="fr-FR" dirty="0" smtClean="0"/>
              <a:t>Omega et un influenceur de choix : </a:t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sz="3600" dirty="0" smtClean="0"/>
              <a:t>à l’ombre de James Bond</a:t>
            </a:r>
            <a:endParaRPr lang="fr-FR" sz="3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616" y="1825625"/>
            <a:ext cx="7100767" cy="4351338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CNRIUT 2019 – Toulon / 6-7 juin 2019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425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0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373</Words>
  <Application>Microsoft Office PowerPoint</Application>
  <PresentationFormat>Grand écran</PresentationFormat>
  <Paragraphs>79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        De l’image de marque à l’image de la marque :  marketing horloger de luxe et réseaux sociaux   Magali BIGEY Maître de Conférences / Université de Franche-Comté </vt:lpstr>
      <vt:lpstr>Le marketing 4.0</vt:lpstr>
      <vt:lpstr>L‘association texte-image</vt:lpstr>
      <vt:lpstr>L’association texte-image</vt:lpstr>
      <vt:lpstr>De l’image de marque à l’image de la marque</vt:lpstr>
      <vt:lpstr>De l’image de marque à l’image de la marque</vt:lpstr>
      <vt:lpstr>Le storytelling relayé sur Twitter</vt:lpstr>
      <vt:lpstr>Analyse contrastive : images et marques</vt:lpstr>
      <vt:lpstr>Omega et un influenceur de choix :    à l’ombre de James Bond</vt:lpstr>
      <vt:lpstr>Breitling : à l’ombre de James Bond (bis)</vt:lpstr>
      <vt:lpstr>Tag Heuer</vt:lpstr>
      <vt:lpstr>Breguet </vt:lpstr>
      <vt:lpstr>Rolex</vt:lpstr>
      <vt:lpstr>Les commentaires de l’expérience client</vt:lpstr>
      <vt:lpstr>Les commentaires de l’attachement à la marque</vt:lpstr>
      <vt:lpstr>Les commentaires de l’identification</vt:lpstr>
      <vt:lpstr>Conclusion</vt:lpstr>
      <vt:lpstr>Présentation PowerPoint</vt:lpstr>
      <vt:lpstr>        De l’image de marque à l’image de la marque :  marketing horloger de luxe et réseaux sociaux   Magali BIGEY Maître de Conférences / Université de Franche-Comté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BIGEY MAGALI</dc:creator>
  <cp:lastModifiedBy>BIGEY MAGALI</cp:lastModifiedBy>
  <cp:revision>36</cp:revision>
  <cp:lastPrinted>2019-05-31T19:49:36Z</cp:lastPrinted>
  <dcterms:created xsi:type="dcterms:W3CDTF">2018-12-04T17:03:35Z</dcterms:created>
  <dcterms:modified xsi:type="dcterms:W3CDTF">2019-06-01T09:25:39Z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